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12" r:id="rId5"/>
  </p:sldMasterIdLst>
  <p:notesMasterIdLst>
    <p:notesMasterId r:id="rId52"/>
  </p:notesMasterIdLst>
  <p:sldIdLst>
    <p:sldId id="274" r:id="rId6"/>
    <p:sldId id="2076137229" r:id="rId7"/>
    <p:sldId id="2076137155" r:id="rId8"/>
    <p:sldId id="2076137206" r:id="rId9"/>
    <p:sldId id="2076137207" r:id="rId10"/>
    <p:sldId id="2076137244" r:id="rId11"/>
    <p:sldId id="2076137131" r:id="rId12"/>
    <p:sldId id="2076137227" r:id="rId13"/>
    <p:sldId id="2076137232" r:id="rId14"/>
    <p:sldId id="2076137245" r:id="rId15"/>
    <p:sldId id="2076137211" r:id="rId16"/>
    <p:sldId id="2076137212" r:id="rId17"/>
    <p:sldId id="2076137224" r:id="rId18"/>
    <p:sldId id="2076137213" r:id="rId19"/>
    <p:sldId id="2076137233" r:id="rId20"/>
    <p:sldId id="2076137234" r:id="rId21"/>
    <p:sldId id="2076137235" r:id="rId22"/>
    <p:sldId id="2076137236" r:id="rId23"/>
    <p:sldId id="2076137228" r:id="rId24"/>
    <p:sldId id="2076137210" r:id="rId25"/>
    <p:sldId id="2076137237" r:id="rId26"/>
    <p:sldId id="2076137238" r:id="rId27"/>
    <p:sldId id="2076137257" r:id="rId28"/>
    <p:sldId id="2076137216" r:id="rId29"/>
    <p:sldId id="2076137251" r:id="rId30"/>
    <p:sldId id="2076137247" r:id="rId31"/>
    <p:sldId id="2076137217" r:id="rId32"/>
    <p:sldId id="2076137218" r:id="rId33"/>
    <p:sldId id="2076137219" r:id="rId34"/>
    <p:sldId id="2076137220" r:id="rId35"/>
    <p:sldId id="2076137242" r:id="rId36"/>
    <p:sldId id="2076137243" r:id="rId37"/>
    <p:sldId id="2076137221" r:id="rId38"/>
    <p:sldId id="2076137246" r:id="rId39"/>
    <p:sldId id="2076137255" r:id="rId40"/>
    <p:sldId id="2076137240" r:id="rId41"/>
    <p:sldId id="2076137261" r:id="rId42"/>
    <p:sldId id="2076137259" r:id="rId43"/>
    <p:sldId id="2076137260" r:id="rId44"/>
    <p:sldId id="2076137262" r:id="rId45"/>
    <p:sldId id="2076137258" r:id="rId46"/>
    <p:sldId id="2076137226" r:id="rId47"/>
    <p:sldId id="2076137241" r:id="rId48"/>
    <p:sldId id="2076137254" r:id="rId49"/>
    <p:sldId id="270" r:id="rId50"/>
    <p:sldId id="207613723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E1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2"/>
      </p:cViewPr>
      <p:guideLst/>
    </p:cSldViewPr>
  </p:slideViewPr>
  <p:notesTextViewPr>
    <p:cViewPr>
      <p:scale>
        <a:sx n="3" d="2"/>
        <a:sy n="3" d="2"/>
      </p:scale>
      <p:origin x="0" y="0"/>
    </p:cViewPr>
  </p:notesTextViewPr>
  <p:sorterViewPr>
    <p:cViewPr>
      <p:scale>
        <a:sx n="100" d="100"/>
        <a:sy n="100" d="100"/>
      </p:scale>
      <p:origin x="0" y="-163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bg1">
                  <a:lumMod val="95000"/>
                  <a:lumOff val="5000"/>
                </a:schemeClr>
              </a:solidFill>
              <a:latin typeface="Segoe UI" panose="020B0502040204020203" pitchFamily="34" charset="0"/>
              <a:cs typeface="Segoe UI" panose="020B0502040204020203" pitchFamily="34" charset="0"/>
            </a:rPr>
            <a:t>Be welcoming and respectful </a:t>
          </a:r>
          <a:endParaRPr lang="en-US" b="0" i="0" dirty="0">
            <a:solidFill>
              <a:schemeClr val="bg1">
                <a:lumMod val="95000"/>
                <a:lumOff val="5000"/>
              </a:schemeClr>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bg1">
                  <a:lumMod val="95000"/>
                  <a:lumOff val="5000"/>
                </a:schemeClr>
              </a:solidFill>
              <a:latin typeface="Segoe UI" panose="020B0502040204020203" pitchFamily="34" charset="0"/>
              <a:cs typeface="Segoe UI" panose="020B0502040204020203" pitchFamily="34" charset="0"/>
            </a:rPr>
            <a:t>Be open to all questions and viewpoints</a:t>
          </a:r>
          <a:endParaRPr lang="en-US" b="0" i="0" dirty="0">
            <a:solidFill>
              <a:schemeClr val="bg1">
                <a:lumMod val="95000"/>
                <a:lumOff val="5000"/>
              </a:schemeClr>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bg1">
                  <a:lumMod val="95000"/>
                  <a:lumOff val="5000"/>
                </a:schemeClr>
              </a:solidFill>
              <a:latin typeface="Segoe UI" panose="020B0502040204020203" pitchFamily="34" charset="0"/>
              <a:cs typeface="Segoe UI" panose="020B0502040204020203" pitchFamily="34" charset="0"/>
            </a:rPr>
            <a:t>Be understanding of differences</a:t>
          </a:r>
          <a:endParaRPr lang="en-US" b="0" i="0" dirty="0">
            <a:solidFill>
              <a:schemeClr val="bg1">
                <a:lumMod val="95000"/>
                <a:lumOff val="5000"/>
              </a:schemeClr>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none" dirty="0">
              <a:solidFill>
                <a:schemeClr val="bg1">
                  <a:lumMod val="95000"/>
                  <a:lumOff val="5000"/>
                </a:schemeClr>
              </a:solidFill>
              <a:latin typeface="Segoe UI" panose="020B0502040204020203" pitchFamily="34" charset="0"/>
              <a:cs typeface="Segoe UI" panose="020B0502040204020203" pitchFamily="34" charset="0"/>
            </a:rPr>
            <a:t>Be kind</a:t>
          </a:r>
          <a:r>
            <a:rPr lang="en-GB" b="1" i="0" u="none" dirty="0">
              <a:solidFill>
                <a:schemeClr val="bg1">
                  <a:lumMod val="95000"/>
                  <a:lumOff val="5000"/>
                </a:schemeClr>
              </a:solidFill>
              <a:latin typeface="Segoe UI" panose="020B0502040204020203" pitchFamily="34" charset="0"/>
              <a:cs typeface="Segoe UI" panose="020B0502040204020203" pitchFamily="34" charset="0"/>
            </a:rPr>
            <a:t> </a:t>
          </a:r>
          <a:r>
            <a:rPr lang="en-GB" b="0" i="0" u="none" dirty="0">
              <a:solidFill>
                <a:schemeClr val="bg1">
                  <a:lumMod val="95000"/>
                  <a:lumOff val="5000"/>
                </a:schemeClr>
              </a:solidFill>
              <a:latin typeface="Segoe UI" panose="020B0502040204020203" pitchFamily="34" charset="0"/>
              <a:cs typeface="Segoe UI" panose="020B0502040204020203" pitchFamily="34" charset="0"/>
            </a:rPr>
            <a:t>and considerate to others</a:t>
          </a:r>
          <a:endParaRPr lang="en-US" b="0" i="0" dirty="0">
            <a:solidFill>
              <a:schemeClr val="bg1">
                <a:lumMod val="95000"/>
                <a:lumOff val="5000"/>
              </a:schemeClr>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bg1">
                  <a:lumMod val="95000"/>
                  <a:lumOff val="5000"/>
                </a:schemeClr>
              </a:solidFill>
              <a:latin typeface="Segoe UI" panose="020B0502040204020203" pitchFamily="34" charset="0"/>
              <a:cs typeface="Segoe UI" panose="020B0502040204020203" pitchFamily="34" charset="0"/>
            </a:rPr>
            <a:t>Be aware of others</a:t>
          </a:r>
          <a:endParaRPr lang="en-US" b="0" i="0" dirty="0">
            <a:solidFill>
              <a:schemeClr val="bg1">
                <a:lumMod val="95000"/>
                <a:lumOff val="5000"/>
              </a:schemeClr>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bg1">
                  <a:lumMod val="95000"/>
                  <a:lumOff val="5000"/>
                </a:schemeClr>
              </a:solidFill>
              <a:latin typeface="Segoe UI" panose="020B0502040204020203" pitchFamily="34" charset="0"/>
              <a:cs typeface="Segoe UI" panose="020B0502040204020203" pitchFamily="34" charset="0"/>
            </a:rPr>
            <a:t>Be friendly and patient </a:t>
          </a:r>
          <a:endParaRPr lang="en-US" b="0" i="0" dirty="0">
            <a:solidFill>
              <a:schemeClr val="bg1">
                <a:lumMod val="95000"/>
                <a:lumOff val="5000"/>
              </a:schemeClr>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272CF-F065-4AF9-98E7-FABB8A7467B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446E8C-F955-4ADF-9465-0E0A3C0A8EC6}">
      <dgm:prSet/>
      <dgm:spPr/>
      <dgm:t>
        <a:bodyPr/>
        <a:lstStyle/>
        <a:p>
          <a:pPr>
            <a:lnSpc>
              <a:spcPct val="100000"/>
            </a:lnSpc>
          </a:pPr>
          <a:r>
            <a:rPr lang="en-US" dirty="0">
              <a:latin typeface="Segoe UI" panose="020B0502040204020203" pitchFamily="34" charset="0"/>
              <a:cs typeface="Segoe UI" panose="020B0502040204020203" pitchFamily="34" charset="0"/>
            </a:rPr>
            <a:t>Data Science Lifecycle – Overview</a:t>
          </a:r>
        </a:p>
      </dgm:t>
    </dgm:pt>
    <dgm:pt modelId="{7FE4F8F9-6409-4CCE-B851-D2B74DA66E45}" type="parTrans" cxnId="{6C262AC8-5ED3-4174-9A72-7285E5D4A222}">
      <dgm:prSet/>
      <dgm:spPr/>
      <dgm:t>
        <a:bodyPr/>
        <a:lstStyle/>
        <a:p>
          <a:endParaRPr lang="en-US"/>
        </a:p>
      </dgm:t>
    </dgm:pt>
    <dgm:pt modelId="{7E4509BA-7157-4B03-9AA6-C7C3B5F143CB}" type="sibTrans" cxnId="{6C262AC8-5ED3-4174-9A72-7285E5D4A222}">
      <dgm:prSet/>
      <dgm:spPr/>
      <dgm:t>
        <a:bodyPr/>
        <a:lstStyle/>
        <a:p>
          <a:endParaRPr lang="en-US"/>
        </a:p>
      </dgm:t>
    </dgm:pt>
    <dgm:pt modelId="{8A3F29B9-A44C-49DA-BA8F-C072549341DC}">
      <dgm:prSet/>
      <dgm:spPr/>
      <dgm:t>
        <a:bodyPr/>
        <a:lstStyle/>
        <a:p>
          <a:pPr>
            <a:lnSpc>
              <a:spcPct val="100000"/>
            </a:lnSpc>
          </a:pPr>
          <a:r>
            <a:rPr lang="en-US" dirty="0">
              <a:latin typeface="Segoe UI"/>
              <a:cs typeface="Segoe UI"/>
            </a:rPr>
            <a:t>Importance of data preparation</a:t>
          </a:r>
          <a:endParaRPr lang="en-US" dirty="0"/>
        </a:p>
      </dgm:t>
    </dgm:pt>
    <dgm:pt modelId="{5A568B02-E55C-4FFF-95DF-6E3E27A2BD85}" type="parTrans" cxnId="{0CCD6452-382C-40E3-A196-71C288FC4D19}">
      <dgm:prSet/>
      <dgm:spPr/>
      <dgm:t>
        <a:bodyPr/>
        <a:lstStyle/>
        <a:p>
          <a:endParaRPr lang="en-US"/>
        </a:p>
      </dgm:t>
    </dgm:pt>
    <dgm:pt modelId="{4BEE3079-09A4-4CC7-A7C0-51FE78AE9E9A}" type="sibTrans" cxnId="{0CCD6452-382C-40E3-A196-71C288FC4D19}">
      <dgm:prSet/>
      <dgm:spPr/>
      <dgm:t>
        <a:bodyPr/>
        <a:lstStyle/>
        <a:p>
          <a:endParaRPr lang="en-US"/>
        </a:p>
      </dgm:t>
    </dgm:pt>
    <dgm:pt modelId="{CEC41591-7E75-4ADB-A47E-E97AE9225C7D}">
      <dgm:prSet/>
      <dgm:spPr/>
      <dgm:t>
        <a:bodyPr/>
        <a:lstStyle/>
        <a:p>
          <a:pPr>
            <a:lnSpc>
              <a:spcPct val="100000"/>
            </a:lnSpc>
          </a:pPr>
          <a:r>
            <a:rPr lang="en-US" dirty="0">
              <a:latin typeface="Segoe UI"/>
              <a:cs typeface="Segoe UI"/>
            </a:rPr>
            <a:t>Data Cleaning &amp; Preprocessing steps</a:t>
          </a:r>
          <a:endParaRPr lang="en-AE" dirty="0">
            <a:latin typeface="Segoe UI"/>
            <a:cs typeface="Segoe UI"/>
          </a:endParaRPr>
        </a:p>
      </dgm:t>
    </dgm:pt>
    <dgm:pt modelId="{76D2C88B-19B9-4D40-8478-95B1DC2A051F}" type="parTrans" cxnId="{155A62A1-D3FC-42D2-9D1E-F500F48A37F0}">
      <dgm:prSet/>
      <dgm:spPr/>
      <dgm:t>
        <a:bodyPr/>
        <a:lstStyle/>
        <a:p>
          <a:endParaRPr lang="en-US"/>
        </a:p>
      </dgm:t>
    </dgm:pt>
    <dgm:pt modelId="{3E62A381-A597-49B3-AC9B-B875ACBB22F7}" type="sibTrans" cxnId="{155A62A1-D3FC-42D2-9D1E-F500F48A37F0}">
      <dgm:prSet/>
      <dgm:spPr/>
      <dgm:t>
        <a:bodyPr/>
        <a:lstStyle/>
        <a:p>
          <a:endParaRPr lang="en-US"/>
        </a:p>
      </dgm:t>
    </dgm:pt>
    <dgm:pt modelId="{CA4043CF-3C3C-4D48-8701-93EE3ED20607}">
      <dgm:prSet/>
      <dgm:spPr/>
      <dgm:t>
        <a:bodyPr/>
        <a:lstStyle/>
        <a:p>
          <a:pPr>
            <a:lnSpc>
              <a:spcPct val="100000"/>
            </a:lnSpc>
          </a:pPr>
          <a:r>
            <a:rPr lang="en-US" dirty="0">
              <a:latin typeface="Segoe UI"/>
              <a:cs typeface="Segoe UI"/>
            </a:rPr>
            <a:t>Example - walkthrough</a:t>
          </a:r>
          <a:endParaRPr lang="en-US" dirty="0"/>
        </a:p>
      </dgm:t>
    </dgm:pt>
    <dgm:pt modelId="{B2366A8F-572A-4484-8E00-D43334D0D1BE}" type="parTrans" cxnId="{107A3934-7407-4913-A5F2-45137DECC807}">
      <dgm:prSet/>
      <dgm:spPr/>
      <dgm:t>
        <a:bodyPr/>
        <a:lstStyle/>
        <a:p>
          <a:endParaRPr lang="en-US"/>
        </a:p>
      </dgm:t>
    </dgm:pt>
    <dgm:pt modelId="{A6501639-E61C-4832-A4B7-0933588886F9}" type="sibTrans" cxnId="{107A3934-7407-4913-A5F2-45137DECC807}">
      <dgm:prSet/>
      <dgm:spPr/>
      <dgm:t>
        <a:bodyPr/>
        <a:lstStyle/>
        <a:p>
          <a:endParaRPr lang="en-US"/>
        </a:p>
      </dgm:t>
    </dgm:pt>
    <dgm:pt modelId="{A2749F65-020D-42B3-A858-59D582EEF481}" type="pres">
      <dgm:prSet presAssocID="{9BF272CF-F065-4AF9-98E7-FABB8A7467BF}" presName="root" presStyleCnt="0">
        <dgm:presLayoutVars>
          <dgm:dir/>
          <dgm:resizeHandles val="exact"/>
        </dgm:presLayoutVars>
      </dgm:prSet>
      <dgm:spPr/>
    </dgm:pt>
    <dgm:pt modelId="{CE398233-B1A1-4CF8-B25B-1B144D2532EE}" type="pres">
      <dgm:prSet presAssocID="{6C446E8C-F955-4ADF-9465-0E0A3C0A8EC6}" presName="compNode" presStyleCnt="0"/>
      <dgm:spPr/>
    </dgm:pt>
    <dgm:pt modelId="{B01577A5-032D-4469-BB24-5F620127665C}" type="pres">
      <dgm:prSet presAssocID="{6C446E8C-F955-4ADF-9465-0E0A3C0A8EC6}" presName="bgRect" presStyleLbl="bgShp" presStyleIdx="0" presStyleCnt="4"/>
      <dgm:spPr>
        <a:solidFill>
          <a:schemeClr val="bg1">
            <a:lumMod val="95000"/>
            <a:hueOff val="0"/>
            <a:satOff val="0"/>
            <a:lumOff val="0"/>
          </a:schemeClr>
        </a:solidFill>
      </dgm:spPr>
    </dgm:pt>
    <dgm:pt modelId="{63561B39-0A57-4FA4-A87B-669BBAD6DF68}" type="pres">
      <dgm:prSet presAssocID="{6C446E8C-F955-4ADF-9465-0E0A3C0A8E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4A2BEDF-0E1D-40B4-9F27-29F71BA06FCE}" type="pres">
      <dgm:prSet presAssocID="{6C446E8C-F955-4ADF-9465-0E0A3C0A8EC6}" presName="spaceRect" presStyleCnt="0"/>
      <dgm:spPr/>
    </dgm:pt>
    <dgm:pt modelId="{29CAADA4-C95A-44C5-8AE0-321E40A73486}" type="pres">
      <dgm:prSet presAssocID="{6C446E8C-F955-4ADF-9465-0E0A3C0A8EC6}" presName="parTx" presStyleLbl="revTx" presStyleIdx="0" presStyleCnt="4">
        <dgm:presLayoutVars>
          <dgm:chMax val="0"/>
          <dgm:chPref val="0"/>
        </dgm:presLayoutVars>
      </dgm:prSet>
      <dgm:spPr/>
    </dgm:pt>
    <dgm:pt modelId="{BF3E274B-3A49-440B-A260-4309A127B5B2}" type="pres">
      <dgm:prSet presAssocID="{7E4509BA-7157-4B03-9AA6-C7C3B5F143CB}" presName="sibTrans" presStyleCnt="0"/>
      <dgm:spPr/>
    </dgm:pt>
    <dgm:pt modelId="{212070A8-F22C-4137-8C38-30D99B45763B}" type="pres">
      <dgm:prSet presAssocID="{8A3F29B9-A44C-49DA-BA8F-C072549341DC}" presName="compNode" presStyleCnt="0"/>
      <dgm:spPr/>
    </dgm:pt>
    <dgm:pt modelId="{2B56C2D6-9049-440D-812D-B4FB0BF4313E}" type="pres">
      <dgm:prSet presAssocID="{8A3F29B9-A44C-49DA-BA8F-C072549341DC}" presName="bgRect" presStyleLbl="bgShp" presStyleIdx="1" presStyleCnt="4"/>
      <dgm:spPr/>
    </dgm:pt>
    <dgm:pt modelId="{E6AC5B60-BFA6-44E0-A978-47471EDD9BA7}" type="pres">
      <dgm:prSet presAssocID="{8A3F29B9-A44C-49DA-BA8F-C072549341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9CD98B4-EAD6-4BF4-BECD-A847834DDACB}" type="pres">
      <dgm:prSet presAssocID="{8A3F29B9-A44C-49DA-BA8F-C072549341DC}" presName="spaceRect" presStyleCnt="0"/>
      <dgm:spPr/>
    </dgm:pt>
    <dgm:pt modelId="{B3F43677-57C6-4C52-80ED-316DDF4A1389}" type="pres">
      <dgm:prSet presAssocID="{8A3F29B9-A44C-49DA-BA8F-C072549341DC}" presName="parTx" presStyleLbl="revTx" presStyleIdx="1" presStyleCnt="4">
        <dgm:presLayoutVars>
          <dgm:chMax val="0"/>
          <dgm:chPref val="0"/>
        </dgm:presLayoutVars>
      </dgm:prSet>
      <dgm:spPr/>
    </dgm:pt>
    <dgm:pt modelId="{14C41293-135E-490C-88B5-4D845A4968B1}" type="pres">
      <dgm:prSet presAssocID="{4BEE3079-09A4-4CC7-A7C0-51FE78AE9E9A}" presName="sibTrans" presStyleCnt="0"/>
      <dgm:spPr/>
    </dgm:pt>
    <dgm:pt modelId="{B9962537-A812-414C-848E-AA3FF7A10664}" type="pres">
      <dgm:prSet presAssocID="{CEC41591-7E75-4ADB-A47E-E97AE9225C7D}" presName="compNode" presStyleCnt="0"/>
      <dgm:spPr/>
    </dgm:pt>
    <dgm:pt modelId="{1DA4BB35-0D82-477E-AECC-71E7C0A73A2B}" type="pres">
      <dgm:prSet presAssocID="{CEC41591-7E75-4ADB-A47E-E97AE9225C7D}" presName="bgRect" presStyleLbl="bgShp" presStyleIdx="2" presStyleCnt="4"/>
      <dgm:spPr/>
    </dgm:pt>
    <dgm:pt modelId="{19D4A374-FEBB-4EA7-9AA2-2AD71E1D2F2B}" type="pres">
      <dgm:prSet presAssocID="{CEC41591-7E75-4ADB-A47E-E97AE9225C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0520E0-CB38-43F5-A875-F8D0A54E171E}" type="pres">
      <dgm:prSet presAssocID="{CEC41591-7E75-4ADB-A47E-E97AE9225C7D}" presName="spaceRect" presStyleCnt="0"/>
      <dgm:spPr/>
    </dgm:pt>
    <dgm:pt modelId="{113D6F37-7C79-422B-A93C-E1CDFC97654F}" type="pres">
      <dgm:prSet presAssocID="{CEC41591-7E75-4ADB-A47E-E97AE9225C7D}" presName="parTx" presStyleLbl="revTx" presStyleIdx="2" presStyleCnt="4">
        <dgm:presLayoutVars>
          <dgm:chMax val="0"/>
          <dgm:chPref val="0"/>
        </dgm:presLayoutVars>
      </dgm:prSet>
      <dgm:spPr/>
    </dgm:pt>
    <dgm:pt modelId="{F3D44177-FD63-4D12-894F-171034D64486}" type="pres">
      <dgm:prSet presAssocID="{3E62A381-A597-49B3-AC9B-B875ACBB22F7}" presName="sibTrans" presStyleCnt="0"/>
      <dgm:spPr/>
    </dgm:pt>
    <dgm:pt modelId="{B216EEE6-C49C-4D5F-8FF1-2CCCD3B554C1}" type="pres">
      <dgm:prSet presAssocID="{CA4043CF-3C3C-4D48-8701-93EE3ED20607}" presName="compNode" presStyleCnt="0"/>
      <dgm:spPr/>
    </dgm:pt>
    <dgm:pt modelId="{B6227A5D-EAFB-4A73-AD16-52CCDAF90A87}" type="pres">
      <dgm:prSet presAssocID="{CA4043CF-3C3C-4D48-8701-93EE3ED20607}" presName="bgRect" presStyleLbl="bgShp" presStyleIdx="3" presStyleCnt="4"/>
      <dgm:spPr/>
    </dgm:pt>
    <dgm:pt modelId="{2556BE0C-810A-4862-BC78-D45DC3E92A52}" type="pres">
      <dgm:prSet presAssocID="{CA4043CF-3C3C-4D48-8701-93EE3ED206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51E04629-BB86-4E44-AA64-C15231A6334E}" type="pres">
      <dgm:prSet presAssocID="{CA4043CF-3C3C-4D48-8701-93EE3ED20607}" presName="spaceRect" presStyleCnt="0"/>
      <dgm:spPr/>
    </dgm:pt>
    <dgm:pt modelId="{5C922740-F3B3-4E1F-AA7C-D1C9A521D41A}" type="pres">
      <dgm:prSet presAssocID="{CA4043CF-3C3C-4D48-8701-93EE3ED20607}" presName="parTx" presStyleLbl="revTx" presStyleIdx="3" presStyleCnt="4">
        <dgm:presLayoutVars>
          <dgm:chMax val="0"/>
          <dgm:chPref val="0"/>
        </dgm:presLayoutVars>
      </dgm:prSet>
      <dgm:spPr/>
    </dgm:pt>
  </dgm:ptLst>
  <dgm:cxnLst>
    <dgm:cxn modelId="{45371F2D-2E36-44EB-86C1-50D2A510E6F7}" type="presOf" srcId="{CA4043CF-3C3C-4D48-8701-93EE3ED20607}" destId="{5C922740-F3B3-4E1F-AA7C-D1C9A521D41A}" srcOrd="0" destOrd="0" presId="urn:microsoft.com/office/officeart/2018/2/layout/IconVerticalSolidList"/>
    <dgm:cxn modelId="{107A3934-7407-4913-A5F2-45137DECC807}" srcId="{9BF272CF-F065-4AF9-98E7-FABB8A7467BF}" destId="{CA4043CF-3C3C-4D48-8701-93EE3ED20607}" srcOrd="3" destOrd="0" parTransId="{B2366A8F-572A-4484-8E00-D43334D0D1BE}" sibTransId="{A6501639-E61C-4832-A4B7-0933588886F9}"/>
    <dgm:cxn modelId="{E799CD3F-D4CB-42B8-ACDD-C812B405C88E}" type="presOf" srcId="{CEC41591-7E75-4ADB-A47E-E97AE9225C7D}" destId="{113D6F37-7C79-422B-A93C-E1CDFC97654F}" srcOrd="0" destOrd="0" presId="urn:microsoft.com/office/officeart/2018/2/layout/IconVerticalSolidList"/>
    <dgm:cxn modelId="{0CCD6452-382C-40E3-A196-71C288FC4D19}" srcId="{9BF272CF-F065-4AF9-98E7-FABB8A7467BF}" destId="{8A3F29B9-A44C-49DA-BA8F-C072549341DC}" srcOrd="1" destOrd="0" parTransId="{5A568B02-E55C-4FFF-95DF-6E3E27A2BD85}" sibTransId="{4BEE3079-09A4-4CC7-A7C0-51FE78AE9E9A}"/>
    <dgm:cxn modelId="{B55D8876-A167-4C46-AE9F-A6BBF372B864}" type="presOf" srcId="{8A3F29B9-A44C-49DA-BA8F-C072549341DC}" destId="{B3F43677-57C6-4C52-80ED-316DDF4A1389}" srcOrd="0" destOrd="0" presId="urn:microsoft.com/office/officeart/2018/2/layout/IconVerticalSolidList"/>
    <dgm:cxn modelId="{155A62A1-D3FC-42D2-9D1E-F500F48A37F0}" srcId="{9BF272CF-F065-4AF9-98E7-FABB8A7467BF}" destId="{CEC41591-7E75-4ADB-A47E-E97AE9225C7D}" srcOrd="2" destOrd="0" parTransId="{76D2C88B-19B9-4D40-8478-95B1DC2A051F}" sibTransId="{3E62A381-A597-49B3-AC9B-B875ACBB22F7}"/>
    <dgm:cxn modelId="{D4D536B4-BBD5-41BB-A9A1-B864C6C90614}" type="presOf" srcId="{6C446E8C-F955-4ADF-9465-0E0A3C0A8EC6}" destId="{29CAADA4-C95A-44C5-8AE0-321E40A73486}" srcOrd="0" destOrd="0" presId="urn:microsoft.com/office/officeart/2018/2/layout/IconVerticalSolidList"/>
    <dgm:cxn modelId="{6C262AC8-5ED3-4174-9A72-7285E5D4A222}" srcId="{9BF272CF-F065-4AF9-98E7-FABB8A7467BF}" destId="{6C446E8C-F955-4ADF-9465-0E0A3C0A8EC6}" srcOrd="0" destOrd="0" parTransId="{7FE4F8F9-6409-4CCE-B851-D2B74DA66E45}" sibTransId="{7E4509BA-7157-4B03-9AA6-C7C3B5F143CB}"/>
    <dgm:cxn modelId="{9A4F13F5-D274-425A-83F6-D37655ABBD48}" type="presOf" srcId="{9BF272CF-F065-4AF9-98E7-FABB8A7467BF}" destId="{A2749F65-020D-42B3-A858-59D582EEF481}" srcOrd="0" destOrd="0" presId="urn:microsoft.com/office/officeart/2018/2/layout/IconVerticalSolidList"/>
    <dgm:cxn modelId="{47DA54F6-07CE-4684-B5E4-0DF02272BCE1}" type="presParOf" srcId="{A2749F65-020D-42B3-A858-59D582EEF481}" destId="{CE398233-B1A1-4CF8-B25B-1B144D2532EE}" srcOrd="0" destOrd="0" presId="urn:microsoft.com/office/officeart/2018/2/layout/IconVerticalSolidList"/>
    <dgm:cxn modelId="{E2AA5635-9676-4AEC-B849-508CFFDB83A0}" type="presParOf" srcId="{CE398233-B1A1-4CF8-B25B-1B144D2532EE}" destId="{B01577A5-032D-4469-BB24-5F620127665C}" srcOrd="0" destOrd="0" presId="urn:microsoft.com/office/officeart/2018/2/layout/IconVerticalSolidList"/>
    <dgm:cxn modelId="{BEA28A44-CB73-4C66-9E44-7F48E70A46E6}" type="presParOf" srcId="{CE398233-B1A1-4CF8-B25B-1B144D2532EE}" destId="{63561B39-0A57-4FA4-A87B-669BBAD6DF68}" srcOrd="1" destOrd="0" presId="urn:microsoft.com/office/officeart/2018/2/layout/IconVerticalSolidList"/>
    <dgm:cxn modelId="{51F5B92F-E281-44E2-AB52-52EE61319D25}" type="presParOf" srcId="{CE398233-B1A1-4CF8-B25B-1B144D2532EE}" destId="{04A2BEDF-0E1D-40B4-9F27-29F71BA06FCE}" srcOrd="2" destOrd="0" presId="urn:microsoft.com/office/officeart/2018/2/layout/IconVerticalSolidList"/>
    <dgm:cxn modelId="{8069E2D4-4A0D-4F66-9EC9-E9ED87CBD27B}" type="presParOf" srcId="{CE398233-B1A1-4CF8-B25B-1B144D2532EE}" destId="{29CAADA4-C95A-44C5-8AE0-321E40A73486}" srcOrd="3" destOrd="0" presId="urn:microsoft.com/office/officeart/2018/2/layout/IconVerticalSolidList"/>
    <dgm:cxn modelId="{0E0026D9-5E19-4A3E-B8A3-8A54A42ECD64}" type="presParOf" srcId="{A2749F65-020D-42B3-A858-59D582EEF481}" destId="{BF3E274B-3A49-440B-A260-4309A127B5B2}" srcOrd="1" destOrd="0" presId="urn:microsoft.com/office/officeart/2018/2/layout/IconVerticalSolidList"/>
    <dgm:cxn modelId="{D2998432-1146-45C2-A15D-464340FB61EC}" type="presParOf" srcId="{A2749F65-020D-42B3-A858-59D582EEF481}" destId="{212070A8-F22C-4137-8C38-30D99B45763B}" srcOrd="2" destOrd="0" presId="urn:microsoft.com/office/officeart/2018/2/layout/IconVerticalSolidList"/>
    <dgm:cxn modelId="{2F87170D-248A-4824-AEF0-A56626FC34D0}" type="presParOf" srcId="{212070A8-F22C-4137-8C38-30D99B45763B}" destId="{2B56C2D6-9049-440D-812D-B4FB0BF4313E}" srcOrd="0" destOrd="0" presId="urn:microsoft.com/office/officeart/2018/2/layout/IconVerticalSolidList"/>
    <dgm:cxn modelId="{14DDBD62-A464-4C28-B57A-B167DB5E1E2D}" type="presParOf" srcId="{212070A8-F22C-4137-8C38-30D99B45763B}" destId="{E6AC5B60-BFA6-44E0-A978-47471EDD9BA7}" srcOrd="1" destOrd="0" presId="urn:microsoft.com/office/officeart/2018/2/layout/IconVerticalSolidList"/>
    <dgm:cxn modelId="{A4ADBC9B-2906-4D63-9129-B48D9F6C77FA}" type="presParOf" srcId="{212070A8-F22C-4137-8C38-30D99B45763B}" destId="{69CD98B4-EAD6-4BF4-BECD-A847834DDACB}" srcOrd="2" destOrd="0" presId="urn:microsoft.com/office/officeart/2018/2/layout/IconVerticalSolidList"/>
    <dgm:cxn modelId="{BC713F27-6B5C-4528-B562-5783D54A8E25}" type="presParOf" srcId="{212070A8-F22C-4137-8C38-30D99B45763B}" destId="{B3F43677-57C6-4C52-80ED-316DDF4A1389}" srcOrd="3" destOrd="0" presId="urn:microsoft.com/office/officeart/2018/2/layout/IconVerticalSolidList"/>
    <dgm:cxn modelId="{33F127FC-9779-4B65-A076-AAB543AAC60E}" type="presParOf" srcId="{A2749F65-020D-42B3-A858-59D582EEF481}" destId="{14C41293-135E-490C-88B5-4D845A4968B1}" srcOrd="3" destOrd="0" presId="urn:microsoft.com/office/officeart/2018/2/layout/IconVerticalSolidList"/>
    <dgm:cxn modelId="{16EF0FCD-A6FB-4CA0-9B78-73B89B358A62}" type="presParOf" srcId="{A2749F65-020D-42B3-A858-59D582EEF481}" destId="{B9962537-A812-414C-848E-AA3FF7A10664}" srcOrd="4" destOrd="0" presId="urn:microsoft.com/office/officeart/2018/2/layout/IconVerticalSolidList"/>
    <dgm:cxn modelId="{2E9DAB71-B600-446F-9740-5D7DC6CE1FF7}" type="presParOf" srcId="{B9962537-A812-414C-848E-AA3FF7A10664}" destId="{1DA4BB35-0D82-477E-AECC-71E7C0A73A2B}" srcOrd="0" destOrd="0" presId="urn:microsoft.com/office/officeart/2018/2/layout/IconVerticalSolidList"/>
    <dgm:cxn modelId="{AABF08FE-3C43-4A88-B483-BF57ADF1EA06}" type="presParOf" srcId="{B9962537-A812-414C-848E-AA3FF7A10664}" destId="{19D4A374-FEBB-4EA7-9AA2-2AD71E1D2F2B}" srcOrd="1" destOrd="0" presId="urn:microsoft.com/office/officeart/2018/2/layout/IconVerticalSolidList"/>
    <dgm:cxn modelId="{4794C441-476F-4E0A-90FA-1BB8FEB02E0E}" type="presParOf" srcId="{B9962537-A812-414C-848E-AA3FF7A10664}" destId="{FD0520E0-CB38-43F5-A875-F8D0A54E171E}" srcOrd="2" destOrd="0" presId="urn:microsoft.com/office/officeart/2018/2/layout/IconVerticalSolidList"/>
    <dgm:cxn modelId="{BA0AA990-F2E2-45CC-8FBE-133F424C3F55}" type="presParOf" srcId="{B9962537-A812-414C-848E-AA3FF7A10664}" destId="{113D6F37-7C79-422B-A93C-E1CDFC97654F}" srcOrd="3" destOrd="0" presId="urn:microsoft.com/office/officeart/2018/2/layout/IconVerticalSolidList"/>
    <dgm:cxn modelId="{0D8E90A7-D5B4-43E9-A5D5-A0AFCC22946D}" type="presParOf" srcId="{A2749F65-020D-42B3-A858-59D582EEF481}" destId="{F3D44177-FD63-4D12-894F-171034D64486}" srcOrd="5" destOrd="0" presId="urn:microsoft.com/office/officeart/2018/2/layout/IconVerticalSolidList"/>
    <dgm:cxn modelId="{8C9ABE73-842C-4F86-BE68-E5888C58681D}" type="presParOf" srcId="{A2749F65-020D-42B3-A858-59D582EEF481}" destId="{B216EEE6-C49C-4D5F-8FF1-2CCCD3B554C1}" srcOrd="6" destOrd="0" presId="urn:microsoft.com/office/officeart/2018/2/layout/IconVerticalSolidList"/>
    <dgm:cxn modelId="{E20A4E53-5C45-43E4-8593-A3E1ED732FFA}" type="presParOf" srcId="{B216EEE6-C49C-4D5F-8FF1-2CCCD3B554C1}" destId="{B6227A5D-EAFB-4A73-AD16-52CCDAF90A87}" srcOrd="0" destOrd="0" presId="urn:microsoft.com/office/officeart/2018/2/layout/IconVerticalSolidList"/>
    <dgm:cxn modelId="{6A5D75E8-BC25-4A3E-8A88-8A67646E87A7}" type="presParOf" srcId="{B216EEE6-C49C-4D5F-8FF1-2CCCD3B554C1}" destId="{2556BE0C-810A-4862-BC78-D45DC3E92A52}" srcOrd="1" destOrd="0" presId="urn:microsoft.com/office/officeart/2018/2/layout/IconVerticalSolidList"/>
    <dgm:cxn modelId="{117564E0-32FB-41EA-B88C-50D4C6B0367D}" type="presParOf" srcId="{B216EEE6-C49C-4D5F-8FF1-2CCCD3B554C1}" destId="{51E04629-BB86-4E44-AA64-C15231A6334E}" srcOrd="2" destOrd="0" presId="urn:microsoft.com/office/officeart/2018/2/layout/IconVerticalSolidList"/>
    <dgm:cxn modelId="{E9F81E6B-982D-4132-961F-B594F052CE78}" type="presParOf" srcId="{B216EEE6-C49C-4D5F-8FF1-2CCCD3B554C1}" destId="{5C922740-F3B3-4E1F-AA7C-D1C9A521D4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1439BF-B0AB-40CC-B081-40BE540B6F15}"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en-US"/>
        </a:p>
      </dgm:t>
    </dgm:pt>
    <dgm:pt modelId="{94A0AF30-F4B4-4653-8ECE-35855E40C0F0}">
      <dgm:prSet/>
      <dgm:spPr>
        <a:solidFill>
          <a:schemeClr val="tx2">
            <a:lumMod val="60000"/>
            <a:lumOff val="40000"/>
          </a:schemeClr>
        </a:solidFill>
      </dgm:spPr>
      <dgm:t>
        <a:bodyPr/>
        <a:lstStyle/>
        <a:p>
          <a:r>
            <a:rPr lang="en-US" dirty="0"/>
            <a:t>Data science is an iterative process between:</a:t>
          </a:r>
        </a:p>
      </dgm:t>
    </dgm:pt>
    <dgm:pt modelId="{5F8C8CAA-A566-4F0D-BDB8-8062B56F8A4A}" type="parTrans" cxnId="{1396004C-2BBE-4611-96E4-9115AA2BA0C4}">
      <dgm:prSet/>
      <dgm:spPr/>
      <dgm:t>
        <a:bodyPr/>
        <a:lstStyle/>
        <a:p>
          <a:endParaRPr lang="en-US"/>
        </a:p>
      </dgm:t>
    </dgm:pt>
    <dgm:pt modelId="{D82F5DE8-35F7-4977-80DA-9E910DC7FF04}" type="sibTrans" cxnId="{1396004C-2BBE-4611-96E4-9115AA2BA0C4}">
      <dgm:prSet/>
      <dgm:spPr/>
      <dgm:t>
        <a:bodyPr/>
        <a:lstStyle/>
        <a:p>
          <a:endParaRPr lang="en-US"/>
        </a:p>
      </dgm:t>
    </dgm:pt>
    <dgm:pt modelId="{1519ECAA-ED04-4727-848C-488302A350E2}">
      <dgm:prSet/>
      <dgm:spPr>
        <a:solidFill>
          <a:schemeClr val="tx2">
            <a:lumMod val="75000"/>
          </a:schemeClr>
        </a:solidFill>
      </dgm:spPr>
      <dgm:t>
        <a:bodyPr/>
        <a:lstStyle/>
        <a:p>
          <a:r>
            <a:rPr lang="en-US" dirty="0"/>
            <a:t>The knowledge and understanding of what is today</a:t>
          </a:r>
        </a:p>
      </dgm:t>
    </dgm:pt>
    <dgm:pt modelId="{8F0937E9-D9ED-492B-866E-714F8FD28A09}" type="parTrans" cxnId="{E056F45D-D663-4AEE-9994-7E6DB3DAAAC6}">
      <dgm:prSet/>
      <dgm:spPr/>
      <dgm:t>
        <a:bodyPr/>
        <a:lstStyle/>
        <a:p>
          <a:endParaRPr lang="en-US"/>
        </a:p>
      </dgm:t>
    </dgm:pt>
    <dgm:pt modelId="{561C075D-294E-4588-8BAC-C6FBA52ADAEA}" type="sibTrans" cxnId="{E056F45D-D663-4AEE-9994-7E6DB3DAAAC6}">
      <dgm:prSet/>
      <dgm:spPr/>
      <dgm:t>
        <a:bodyPr/>
        <a:lstStyle/>
        <a:p>
          <a:endParaRPr lang="en-US"/>
        </a:p>
      </dgm:t>
    </dgm:pt>
    <dgm:pt modelId="{E72BC27A-AFEA-48F4-9E82-9A7AC3D99281}">
      <dgm:prSet/>
      <dgm:spPr>
        <a:solidFill>
          <a:schemeClr val="tx2">
            <a:lumMod val="75000"/>
          </a:schemeClr>
        </a:solidFill>
      </dgm:spPr>
      <dgm:t>
        <a:bodyPr/>
        <a:lstStyle/>
        <a:p>
          <a:r>
            <a:rPr lang="en-US"/>
            <a:t>Data that has been collected</a:t>
          </a:r>
        </a:p>
      </dgm:t>
    </dgm:pt>
    <dgm:pt modelId="{EA1EB90D-9185-4A29-A5A5-5F8C2C4E60A2}" type="parTrans" cxnId="{4F0999A7-A0AA-4D49-82FD-AC3255ACF9B4}">
      <dgm:prSet/>
      <dgm:spPr/>
      <dgm:t>
        <a:bodyPr/>
        <a:lstStyle/>
        <a:p>
          <a:endParaRPr lang="en-US"/>
        </a:p>
      </dgm:t>
    </dgm:pt>
    <dgm:pt modelId="{315E5A6E-F310-4BC5-82D7-5E9F73ABC552}" type="sibTrans" cxnId="{4F0999A7-A0AA-4D49-82FD-AC3255ACF9B4}">
      <dgm:prSet/>
      <dgm:spPr/>
      <dgm:t>
        <a:bodyPr/>
        <a:lstStyle/>
        <a:p>
          <a:endParaRPr lang="en-US"/>
        </a:p>
      </dgm:t>
    </dgm:pt>
    <dgm:pt modelId="{890302BF-5983-455B-A7E8-235C293E1753}">
      <dgm:prSet/>
      <dgm:spPr>
        <a:solidFill>
          <a:schemeClr val="tx2">
            <a:lumMod val="75000"/>
          </a:schemeClr>
        </a:solidFill>
      </dgm:spPr>
      <dgm:t>
        <a:bodyPr/>
        <a:lstStyle/>
        <a:p>
          <a:r>
            <a:rPr lang="en-US" dirty="0"/>
            <a:t>Questions that are being asked</a:t>
          </a:r>
        </a:p>
      </dgm:t>
    </dgm:pt>
    <dgm:pt modelId="{79B8F6E9-7F35-45D1-A417-D5D6E8681D9E}" type="parTrans" cxnId="{24585EB0-45B0-4CC5-8881-D647E0DA9C9C}">
      <dgm:prSet/>
      <dgm:spPr/>
      <dgm:t>
        <a:bodyPr/>
        <a:lstStyle/>
        <a:p>
          <a:endParaRPr lang="en-US"/>
        </a:p>
      </dgm:t>
    </dgm:pt>
    <dgm:pt modelId="{FD7C1867-FAC2-4453-86E4-42DC876A2DB5}" type="sibTrans" cxnId="{24585EB0-45B0-4CC5-8881-D647E0DA9C9C}">
      <dgm:prSet/>
      <dgm:spPr/>
      <dgm:t>
        <a:bodyPr/>
        <a:lstStyle/>
        <a:p>
          <a:endParaRPr lang="en-US"/>
        </a:p>
      </dgm:t>
    </dgm:pt>
    <dgm:pt modelId="{77E6C777-6453-4035-BEB2-139E966E4C7C}" type="pres">
      <dgm:prSet presAssocID="{BD1439BF-B0AB-40CC-B081-40BE540B6F15}" presName="hierChild1" presStyleCnt="0">
        <dgm:presLayoutVars>
          <dgm:orgChart val="1"/>
          <dgm:chPref val="1"/>
          <dgm:dir/>
          <dgm:animOne val="branch"/>
          <dgm:animLvl val="lvl"/>
          <dgm:resizeHandles/>
        </dgm:presLayoutVars>
      </dgm:prSet>
      <dgm:spPr/>
    </dgm:pt>
    <dgm:pt modelId="{B8C78F81-C2CC-4122-839C-EDD0EFA7A4E4}" type="pres">
      <dgm:prSet presAssocID="{94A0AF30-F4B4-4653-8ECE-35855E40C0F0}" presName="hierRoot1" presStyleCnt="0">
        <dgm:presLayoutVars>
          <dgm:hierBranch val="init"/>
        </dgm:presLayoutVars>
      </dgm:prSet>
      <dgm:spPr/>
    </dgm:pt>
    <dgm:pt modelId="{A2A559F6-DD01-42AF-B2A1-3546D8DE01FC}" type="pres">
      <dgm:prSet presAssocID="{94A0AF30-F4B4-4653-8ECE-35855E40C0F0}" presName="rootComposite1" presStyleCnt="0"/>
      <dgm:spPr/>
    </dgm:pt>
    <dgm:pt modelId="{0DD6493D-705C-4E24-8C92-565BDC301F7F}" type="pres">
      <dgm:prSet presAssocID="{94A0AF30-F4B4-4653-8ECE-35855E40C0F0}" presName="rootText1" presStyleLbl="node0" presStyleIdx="0" presStyleCnt="1">
        <dgm:presLayoutVars>
          <dgm:chPref val="3"/>
        </dgm:presLayoutVars>
      </dgm:prSet>
      <dgm:spPr/>
    </dgm:pt>
    <dgm:pt modelId="{4DE071E1-5294-4C4A-8496-CC4EE0343BC1}" type="pres">
      <dgm:prSet presAssocID="{94A0AF30-F4B4-4653-8ECE-35855E40C0F0}" presName="rootConnector1" presStyleLbl="node1" presStyleIdx="0" presStyleCnt="0"/>
      <dgm:spPr/>
    </dgm:pt>
    <dgm:pt modelId="{62E3DEB7-13E1-45E5-9989-C22714C61B20}" type="pres">
      <dgm:prSet presAssocID="{94A0AF30-F4B4-4653-8ECE-35855E40C0F0}" presName="hierChild2" presStyleCnt="0"/>
      <dgm:spPr/>
    </dgm:pt>
    <dgm:pt modelId="{1AD3DF46-B12E-40A8-ADCA-2B44DEB69EF9}" type="pres">
      <dgm:prSet presAssocID="{8F0937E9-D9ED-492B-866E-714F8FD28A09}" presName="Name37" presStyleLbl="parChTrans1D2" presStyleIdx="0" presStyleCnt="3"/>
      <dgm:spPr/>
    </dgm:pt>
    <dgm:pt modelId="{6566D595-B1A6-4686-A63A-3D77F079C1AC}" type="pres">
      <dgm:prSet presAssocID="{1519ECAA-ED04-4727-848C-488302A350E2}" presName="hierRoot2" presStyleCnt="0">
        <dgm:presLayoutVars>
          <dgm:hierBranch val="init"/>
        </dgm:presLayoutVars>
      </dgm:prSet>
      <dgm:spPr/>
    </dgm:pt>
    <dgm:pt modelId="{DB67AF35-8F2F-4A81-ABA6-0DD93A0F94BF}" type="pres">
      <dgm:prSet presAssocID="{1519ECAA-ED04-4727-848C-488302A350E2}" presName="rootComposite" presStyleCnt="0"/>
      <dgm:spPr/>
    </dgm:pt>
    <dgm:pt modelId="{2842B199-2FC3-457A-AF56-FB2D08E141CD}" type="pres">
      <dgm:prSet presAssocID="{1519ECAA-ED04-4727-848C-488302A350E2}" presName="rootText" presStyleLbl="node2" presStyleIdx="0" presStyleCnt="3">
        <dgm:presLayoutVars>
          <dgm:chPref val="3"/>
        </dgm:presLayoutVars>
      </dgm:prSet>
      <dgm:spPr/>
    </dgm:pt>
    <dgm:pt modelId="{973EE062-10F9-4A4A-99E1-25E64434F2FB}" type="pres">
      <dgm:prSet presAssocID="{1519ECAA-ED04-4727-848C-488302A350E2}" presName="rootConnector" presStyleLbl="node2" presStyleIdx="0" presStyleCnt="3"/>
      <dgm:spPr/>
    </dgm:pt>
    <dgm:pt modelId="{85141354-D909-4D31-8437-9D4E7AA74500}" type="pres">
      <dgm:prSet presAssocID="{1519ECAA-ED04-4727-848C-488302A350E2}" presName="hierChild4" presStyleCnt="0"/>
      <dgm:spPr/>
    </dgm:pt>
    <dgm:pt modelId="{B0661404-D589-4751-A4D3-5D2A5C74727B}" type="pres">
      <dgm:prSet presAssocID="{1519ECAA-ED04-4727-848C-488302A350E2}" presName="hierChild5" presStyleCnt="0"/>
      <dgm:spPr/>
    </dgm:pt>
    <dgm:pt modelId="{1D4FE235-93BA-4B7C-A17F-1B01A2AB9FB9}" type="pres">
      <dgm:prSet presAssocID="{EA1EB90D-9185-4A29-A5A5-5F8C2C4E60A2}" presName="Name37" presStyleLbl="parChTrans1D2" presStyleIdx="1" presStyleCnt="3"/>
      <dgm:spPr/>
    </dgm:pt>
    <dgm:pt modelId="{8547C813-6CA1-4971-90A0-AF16AED67749}" type="pres">
      <dgm:prSet presAssocID="{E72BC27A-AFEA-48F4-9E82-9A7AC3D99281}" presName="hierRoot2" presStyleCnt="0">
        <dgm:presLayoutVars>
          <dgm:hierBranch val="init"/>
        </dgm:presLayoutVars>
      </dgm:prSet>
      <dgm:spPr/>
    </dgm:pt>
    <dgm:pt modelId="{73A53E59-3E83-4941-AD72-5E62A3B71C50}" type="pres">
      <dgm:prSet presAssocID="{E72BC27A-AFEA-48F4-9E82-9A7AC3D99281}" presName="rootComposite" presStyleCnt="0"/>
      <dgm:spPr/>
    </dgm:pt>
    <dgm:pt modelId="{E817A9D3-8A64-47E6-88B6-6349611B6AEB}" type="pres">
      <dgm:prSet presAssocID="{E72BC27A-AFEA-48F4-9E82-9A7AC3D99281}" presName="rootText" presStyleLbl="node2" presStyleIdx="1" presStyleCnt="3">
        <dgm:presLayoutVars>
          <dgm:chPref val="3"/>
        </dgm:presLayoutVars>
      </dgm:prSet>
      <dgm:spPr/>
    </dgm:pt>
    <dgm:pt modelId="{91E3D5E1-4F1A-41E4-842F-32B42753E323}" type="pres">
      <dgm:prSet presAssocID="{E72BC27A-AFEA-48F4-9E82-9A7AC3D99281}" presName="rootConnector" presStyleLbl="node2" presStyleIdx="1" presStyleCnt="3"/>
      <dgm:spPr/>
    </dgm:pt>
    <dgm:pt modelId="{77C1BDCE-0D21-4954-9091-7F441EEB08F2}" type="pres">
      <dgm:prSet presAssocID="{E72BC27A-AFEA-48F4-9E82-9A7AC3D99281}" presName="hierChild4" presStyleCnt="0"/>
      <dgm:spPr/>
    </dgm:pt>
    <dgm:pt modelId="{EA4F7F37-251E-4B1B-AE61-1120988B8BD4}" type="pres">
      <dgm:prSet presAssocID="{E72BC27A-AFEA-48F4-9E82-9A7AC3D99281}" presName="hierChild5" presStyleCnt="0"/>
      <dgm:spPr/>
    </dgm:pt>
    <dgm:pt modelId="{122A2CD7-343B-443B-925D-55FF65650F14}" type="pres">
      <dgm:prSet presAssocID="{79B8F6E9-7F35-45D1-A417-D5D6E8681D9E}" presName="Name37" presStyleLbl="parChTrans1D2" presStyleIdx="2" presStyleCnt="3"/>
      <dgm:spPr/>
    </dgm:pt>
    <dgm:pt modelId="{BADB89B0-23D2-42CD-BF4F-5EBC20619694}" type="pres">
      <dgm:prSet presAssocID="{890302BF-5983-455B-A7E8-235C293E1753}" presName="hierRoot2" presStyleCnt="0">
        <dgm:presLayoutVars>
          <dgm:hierBranch val="init"/>
        </dgm:presLayoutVars>
      </dgm:prSet>
      <dgm:spPr/>
    </dgm:pt>
    <dgm:pt modelId="{8E3A21BB-71A8-414D-8F2B-0BEE71C691C8}" type="pres">
      <dgm:prSet presAssocID="{890302BF-5983-455B-A7E8-235C293E1753}" presName="rootComposite" presStyleCnt="0"/>
      <dgm:spPr/>
    </dgm:pt>
    <dgm:pt modelId="{BF865B9A-7D20-4BD3-B34D-9CDC6B5A3F47}" type="pres">
      <dgm:prSet presAssocID="{890302BF-5983-455B-A7E8-235C293E1753}" presName="rootText" presStyleLbl="node2" presStyleIdx="2" presStyleCnt="3">
        <dgm:presLayoutVars>
          <dgm:chPref val="3"/>
        </dgm:presLayoutVars>
      </dgm:prSet>
      <dgm:spPr/>
    </dgm:pt>
    <dgm:pt modelId="{B19741B5-2F06-4356-90F5-378EDAB91EEB}" type="pres">
      <dgm:prSet presAssocID="{890302BF-5983-455B-A7E8-235C293E1753}" presName="rootConnector" presStyleLbl="node2" presStyleIdx="2" presStyleCnt="3"/>
      <dgm:spPr/>
    </dgm:pt>
    <dgm:pt modelId="{A4EE8822-B0D8-4D88-A740-37651BAB4AD6}" type="pres">
      <dgm:prSet presAssocID="{890302BF-5983-455B-A7E8-235C293E1753}" presName="hierChild4" presStyleCnt="0"/>
      <dgm:spPr/>
    </dgm:pt>
    <dgm:pt modelId="{78B02B21-BD7F-416D-B97D-C4719795CB76}" type="pres">
      <dgm:prSet presAssocID="{890302BF-5983-455B-A7E8-235C293E1753}" presName="hierChild5" presStyleCnt="0"/>
      <dgm:spPr/>
    </dgm:pt>
    <dgm:pt modelId="{67C03831-CE50-4D8E-9DDD-D80FF2E5FAF8}" type="pres">
      <dgm:prSet presAssocID="{94A0AF30-F4B4-4653-8ECE-35855E40C0F0}" presName="hierChild3" presStyleCnt="0"/>
      <dgm:spPr/>
    </dgm:pt>
  </dgm:ptLst>
  <dgm:cxnLst>
    <dgm:cxn modelId="{28BF6514-0532-4EE7-93AC-55454490F825}" type="presOf" srcId="{8F0937E9-D9ED-492B-866E-714F8FD28A09}" destId="{1AD3DF46-B12E-40A8-ADCA-2B44DEB69EF9}" srcOrd="0" destOrd="0" presId="urn:microsoft.com/office/officeart/2005/8/layout/orgChart1"/>
    <dgm:cxn modelId="{012CF332-20B1-4562-B8D1-C46B6E4475F7}" type="presOf" srcId="{890302BF-5983-455B-A7E8-235C293E1753}" destId="{B19741B5-2F06-4356-90F5-378EDAB91EEB}" srcOrd="1" destOrd="0" presId="urn:microsoft.com/office/officeart/2005/8/layout/orgChart1"/>
    <dgm:cxn modelId="{E180123F-E013-41AF-B262-A012D7B86199}" type="presOf" srcId="{E72BC27A-AFEA-48F4-9E82-9A7AC3D99281}" destId="{91E3D5E1-4F1A-41E4-842F-32B42753E323}" srcOrd="1" destOrd="0" presId="urn:microsoft.com/office/officeart/2005/8/layout/orgChart1"/>
    <dgm:cxn modelId="{E056F45D-D663-4AEE-9994-7E6DB3DAAAC6}" srcId="{94A0AF30-F4B4-4653-8ECE-35855E40C0F0}" destId="{1519ECAA-ED04-4727-848C-488302A350E2}" srcOrd="0" destOrd="0" parTransId="{8F0937E9-D9ED-492B-866E-714F8FD28A09}" sibTransId="{561C075D-294E-4588-8BAC-C6FBA52ADAEA}"/>
    <dgm:cxn modelId="{1396004C-2BBE-4611-96E4-9115AA2BA0C4}" srcId="{BD1439BF-B0AB-40CC-B081-40BE540B6F15}" destId="{94A0AF30-F4B4-4653-8ECE-35855E40C0F0}" srcOrd="0" destOrd="0" parTransId="{5F8C8CAA-A566-4F0D-BDB8-8062B56F8A4A}" sibTransId="{D82F5DE8-35F7-4977-80DA-9E910DC7FF04}"/>
    <dgm:cxn modelId="{E6120E70-D2C1-408B-B071-1CFE777ECB6E}" type="presOf" srcId="{79B8F6E9-7F35-45D1-A417-D5D6E8681D9E}" destId="{122A2CD7-343B-443B-925D-55FF65650F14}" srcOrd="0" destOrd="0" presId="urn:microsoft.com/office/officeart/2005/8/layout/orgChart1"/>
    <dgm:cxn modelId="{9D7BC57A-A766-4574-AA1E-E98F889B8FC7}" type="presOf" srcId="{1519ECAA-ED04-4727-848C-488302A350E2}" destId="{973EE062-10F9-4A4A-99E1-25E64434F2FB}" srcOrd="1" destOrd="0" presId="urn:microsoft.com/office/officeart/2005/8/layout/orgChart1"/>
    <dgm:cxn modelId="{79D15F9D-8895-4CA0-9A1E-8B81FF78BC84}" type="presOf" srcId="{BD1439BF-B0AB-40CC-B081-40BE540B6F15}" destId="{77E6C777-6453-4035-BEB2-139E966E4C7C}" srcOrd="0" destOrd="0" presId="urn:microsoft.com/office/officeart/2005/8/layout/orgChart1"/>
    <dgm:cxn modelId="{4F0999A7-A0AA-4D49-82FD-AC3255ACF9B4}" srcId="{94A0AF30-F4B4-4653-8ECE-35855E40C0F0}" destId="{E72BC27A-AFEA-48F4-9E82-9A7AC3D99281}" srcOrd="1" destOrd="0" parTransId="{EA1EB90D-9185-4A29-A5A5-5F8C2C4E60A2}" sibTransId="{315E5A6E-F310-4BC5-82D7-5E9F73ABC552}"/>
    <dgm:cxn modelId="{24585EB0-45B0-4CC5-8881-D647E0DA9C9C}" srcId="{94A0AF30-F4B4-4653-8ECE-35855E40C0F0}" destId="{890302BF-5983-455B-A7E8-235C293E1753}" srcOrd="2" destOrd="0" parTransId="{79B8F6E9-7F35-45D1-A417-D5D6E8681D9E}" sibTransId="{FD7C1867-FAC2-4453-86E4-42DC876A2DB5}"/>
    <dgm:cxn modelId="{5DE62ABD-DC31-4544-A669-1618C70E610C}" type="presOf" srcId="{94A0AF30-F4B4-4653-8ECE-35855E40C0F0}" destId="{0DD6493D-705C-4E24-8C92-565BDC301F7F}" srcOrd="0" destOrd="0" presId="urn:microsoft.com/office/officeart/2005/8/layout/orgChart1"/>
    <dgm:cxn modelId="{BED95EBF-11B5-485A-B2BF-13DE19A83914}" type="presOf" srcId="{94A0AF30-F4B4-4653-8ECE-35855E40C0F0}" destId="{4DE071E1-5294-4C4A-8496-CC4EE0343BC1}" srcOrd="1" destOrd="0" presId="urn:microsoft.com/office/officeart/2005/8/layout/orgChart1"/>
    <dgm:cxn modelId="{D5C7FAE0-85A2-4D27-89CC-0C7DCF7908E2}" type="presOf" srcId="{EA1EB90D-9185-4A29-A5A5-5F8C2C4E60A2}" destId="{1D4FE235-93BA-4B7C-A17F-1B01A2AB9FB9}" srcOrd="0" destOrd="0" presId="urn:microsoft.com/office/officeart/2005/8/layout/orgChart1"/>
    <dgm:cxn modelId="{67477EE1-46A2-4391-9828-7A89A334F705}" type="presOf" srcId="{1519ECAA-ED04-4727-848C-488302A350E2}" destId="{2842B199-2FC3-457A-AF56-FB2D08E141CD}" srcOrd="0" destOrd="0" presId="urn:microsoft.com/office/officeart/2005/8/layout/orgChart1"/>
    <dgm:cxn modelId="{66DA9DE3-4073-44F8-9033-1E7E66B47C09}" type="presOf" srcId="{890302BF-5983-455B-A7E8-235C293E1753}" destId="{BF865B9A-7D20-4BD3-B34D-9CDC6B5A3F47}" srcOrd="0" destOrd="0" presId="urn:microsoft.com/office/officeart/2005/8/layout/orgChart1"/>
    <dgm:cxn modelId="{A2B530F3-6F29-40B1-9ED7-D9E99A7C6DAF}" type="presOf" srcId="{E72BC27A-AFEA-48F4-9E82-9A7AC3D99281}" destId="{E817A9D3-8A64-47E6-88B6-6349611B6AEB}" srcOrd="0" destOrd="0" presId="urn:microsoft.com/office/officeart/2005/8/layout/orgChart1"/>
    <dgm:cxn modelId="{A22C6ABF-29A8-4F94-A098-F31E3457444D}" type="presParOf" srcId="{77E6C777-6453-4035-BEB2-139E966E4C7C}" destId="{B8C78F81-C2CC-4122-839C-EDD0EFA7A4E4}" srcOrd="0" destOrd="0" presId="urn:microsoft.com/office/officeart/2005/8/layout/orgChart1"/>
    <dgm:cxn modelId="{E1B5A1CF-2DF7-4FC9-B6EE-AF405BC000A2}" type="presParOf" srcId="{B8C78F81-C2CC-4122-839C-EDD0EFA7A4E4}" destId="{A2A559F6-DD01-42AF-B2A1-3546D8DE01FC}" srcOrd="0" destOrd="0" presId="urn:microsoft.com/office/officeart/2005/8/layout/orgChart1"/>
    <dgm:cxn modelId="{E1596EE2-CE36-4F23-B948-E6A7F195E0BA}" type="presParOf" srcId="{A2A559F6-DD01-42AF-B2A1-3546D8DE01FC}" destId="{0DD6493D-705C-4E24-8C92-565BDC301F7F}" srcOrd="0" destOrd="0" presId="urn:microsoft.com/office/officeart/2005/8/layout/orgChart1"/>
    <dgm:cxn modelId="{08F369A1-81A1-46D1-961D-F7B6A9502ACE}" type="presParOf" srcId="{A2A559F6-DD01-42AF-B2A1-3546D8DE01FC}" destId="{4DE071E1-5294-4C4A-8496-CC4EE0343BC1}" srcOrd="1" destOrd="0" presId="urn:microsoft.com/office/officeart/2005/8/layout/orgChart1"/>
    <dgm:cxn modelId="{2D613FF1-3767-4B1A-9E92-F2681DE078CE}" type="presParOf" srcId="{B8C78F81-C2CC-4122-839C-EDD0EFA7A4E4}" destId="{62E3DEB7-13E1-45E5-9989-C22714C61B20}" srcOrd="1" destOrd="0" presId="urn:microsoft.com/office/officeart/2005/8/layout/orgChart1"/>
    <dgm:cxn modelId="{EB2A515B-BBDA-4358-924E-EA4BBD514B87}" type="presParOf" srcId="{62E3DEB7-13E1-45E5-9989-C22714C61B20}" destId="{1AD3DF46-B12E-40A8-ADCA-2B44DEB69EF9}" srcOrd="0" destOrd="0" presId="urn:microsoft.com/office/officeart/2005/8/layout/orgChart1"/>
    <dgm:cxn modelId="{4AB02118-E1B3-47AD-A80F-69499AB7CF99}" type="presParOf" srcId="{62E3DEB7-13E1-45E5-9989-C22714C61B20}" destId="{6566D595-B1A6-4686-A63A-3D77F079C1AC}" srcOrd="1" destOrd="0" presId="urn:microsoft.com/office/officeart/2005/8/layout/orgChart1"/>
    <dgm:cxn modelId="{7D527CDC-F8A4-418F-AEBF-645F2A93C0EF}" type="presParOf" srcId="{6566D595-B1A6-4686-A63A-3D77F079C1AC}" destId="{DB67AF35-8F2F-4A81-ABA6-0DD93A0F94BF}" srcOrd="0" destOrd="0" presId="urn:microsoft.com/office/officeart/2005/8/layout/orgChart1"/>
    <dgm:cxn modelId="{F247F8B6-F8EB-4CCC-895D-10E7BCA5E203}" type="presParOf" srcId="{DB67AF35-8F2F-4A81-ABA6-0DD93A0F94BF}" destId="{2842B199-2FC3-457A-AF56-FB2D08E141CD}" srcOrd="0" destOrd="0" presId="urn:microsoft.com/office/officeart/2005/8/layout/orgChart1"/>
    <dgm:cxn modelId="{5BA511A8-D497-41A3-A353-A9A292A4E37B}" type="presParOf" srcId="{DB67AF35-8F2F-4A81-ABA6-0DD93A0F94BF}" destId="{973EE062-10F9-4A4A-99E1-25E64434F2FB}" srcOrd="1" destOrd="0" presId="urn:microsoft.com/office/officeart/2005/8/layout/orgChart1"/>
    <dgm:cxn modelId="{F953F578-B42F-4F3B-8492-9D0BED86C983}" type="presParOf" srcId="{6566D595-B1A6-4686-A63A-3D77F079C1AC}" destId="{85141354-D909-4D31-8437-9D4E7AA74500}" srcOrd="1" destOrd="0" presId="urn:microsoft.com/office/officeart/2005/8/layout/orgChart1"/>
    <dgm:cxn modelId="{890A15DA-9595-4EB6-8C6C-12C002A496DA}" type="presParOf" srcId="{6566D595-B1A6-4686-A63A-3D77F079C1AC}" destId="{B0661404-D589-4751-A4D3-5D2A5C74727B}" srcOrd="2" destOrd="0" presId="urn:microsoft.com/office/officeart/2005/8/layout/orgChart1"/>
    <dgm:cxn modelId="{012AD9AA-948F-4750-9982-62698EBB3FB6}" type="presParOf" srcId="{62E3DEB7-13E1-45E5-9989-C22714C61B20}" destId="{1D4FE235-93BA-4B7C-A17F-1B01A2AB9FB9}" srcOrd="2" destOrd="0" presId="urn:microsoft.com/office/officeart/2005/8/layout/orgChart1"/>
    <dgm:cxn modelId="{F2281AF3-0546-4AE4-A2B6-41C431BB9B3B}" type="presParOf" srcId="{62E3DEB7-13E1-45E5-9989-C22714C61B20}" destId="{8547C813-6CA1-4971-90A0-AF16AED67749}" srcOrd="3" destOrd="0" presId="urn:microsoft.com/office/officeart/2005/8/layout/orgChart1"/>
    <dgm:cxn modelId="{9635E165-3408-40C4-986C-064D7DDD8D0E}" type="presParOf" srcId="{8547C813-6CA1-4971-90A0-AF16AED67749}" destId="{73A53E59-3E83-4941-AD72-5E62A3B71C50}" srcOrd="0" destOrd="0" presId="urn:microsoft.com/office/officeart/2005/8/layout/orgChart1"/>
    <dgm:cxn modelId="{521DFFB1-EFA6-404F-92D7-D11635F77F5C}" type="presParOf" srcId="{73A53E59-3E83-4941-AD72-5E62A3B71C50}" destId="{E817A9D3-8A64-47E6-88B6-6349611B6AEB}" srcOrd="0" destOrd="0" presId="urn:microsoft.com/office/officeart/2005/8/layout/orgChart1"/>
    <dgm:cxn modelId="{11B33F86-4282-4B5A-98B8-6192EDFDAFAB}" type="presParOf" srcId="{73A53E59-3E83-4941-AD72-5E62A3B71C50}" destId="{91E3D5E1-4F1A-41E4-842F-32B42753E323}" srcOrd="1" destOrd="0" presId="urn:microsoft.com/office/officeart/2005/8/layout/orgChart1"/>
    <dgm:cxn modelId="{3ADFCB84-AE61-44F4-8405-A34680FD260C}" type="presParOf" srcId="{8547C813-6CA1-4971-90A0-AF16AED67749}" destId="{77C1BDCE-0D21-4954-9091-7F441EEB08F2}" srcOrd="1" destOrd="0" presId="urn:microsoft.com/office/officeart/2005/8/layout/orgChart1"/>
    <dgm:cxn modelId="{2185422B-1FB1-4089-A861-B1BCD36525D4}" type="presParOf" srcId="{8547C813-6CA1-4971-90A0-AF16AED67749}" destId="{EA4F7F37-251E-4B1B-AE61-1120988B8BD4}" srcOrd="2" destOrd="0" presId="urn:microsoft.com/office/officeart/2005/8/layout/orgChart1"/>
    <dgm:cxn modelId="{B46951E4-C417-4CCC-8B02-BC12F0B42801}" type="presParOf" srcId="{62E3DEB7-13E1-45E5-9989-C22714C61B20}" destId="{122A2CD7-343B-443B-925D-55FF65650F14}" srcOrd="4" destOrd="0" presId="urn:microsoft.com/office/officeart/2005/8/layout/orgChart1"/>
    <dgm:cxn modelId="{B1CD5BE9-329D-423F-8775-BAF2AAE916AC}" type="presParOf" srcId="{62E3DEB7-13E1-45E5-9989-C22714C61B20}" destId="{BADB89B0-23D2-42CD-BF4F-5EBC20619694}" srcOrd="5" destOrd="0" presId="urn:microsoft.com/office/officeart/2005/8/layout/orgChart1"/>
    <dgm:cxn modelId="{01ED29B1-6A7C-4670-9705-B641B0FA9B37}" type="presParOf" srcId="{BADB89B0-23D2-42CD-BF4F-5EBC20619694}" destId="{8E3A21BB-71A8-414D-8F2B-0BEE71C691C8}" srcOrd="0" destOrd="0" presId="urn:microsoft.com/office/officeart/2005/8/layout/orgChart1"/>
    <dgm:cxn modelId="{672CD98F-3B85-4165-B4B6-4052D9CD00A2}" type="presParOf" srcId="{8E3A21BB-71A8-414D-8F2B-0BEE71C691C8}" destId="{BF865B9A-7D20-4BD3-B34D-9CDC6B5A3F47}" srcOrd="0" destOrd="0" presId="urn:microsoft.com/office/officeart/2005/8/layout/orgChart1"/>
    <dgm:cxn modelId="{018FB42C-8776-40BA-9B75-2FF5E090F627}" type="presParOf" srcId="{8E3A21BB-71A8-414D-8F2B-0BEE71C691C8}" destId="{B19741B5-2F06-4356-90F5-378EDAB91EEB}" srcOrd="1" destOrd="0" presId="urn:microsoft.com/office/officeart/2005/8/layout/orgChart1"/>
    <dgm:cxn modelId="{954765C6-EA43-475F-A547-CD28E2B4E2EB}" type="presParOf" srcId="{BADB89B0-23D2-42CD-BF4F-5EBC20619694}" destId="{A4EE8822-B0D8-4D88-A740-37651BAB4AD6}" srcOrd="1" destOrd="0" presId="urn:microsoft.com/office/officeart/2005/8/layout/orgChart1"/>
    <dgm:cxn modelId="{BE6894DF-1AA2-463E-A60C-E43616E693F3}" type="presParOf" srcId="{BADB89B0-23D2-42CD-BF4F-5EBC20619694}" destId="{78B02B21-BD7F-416D-B97D-C4719795CB76}" srcOrd="2" destOrd="0" presId="urn:microsoft.com/office/officeart/2005/8/layout/orgChart1"/>
    <dgm:cxn modelId="{46A58C33-17C4-485C-A503-FD9FB6D21BF7}" type="presParOf" srcId="{B8C78F81-C2CC-4122-839C-EDD0EFA7A4E4}" destId="{67C03831-CE50-4D8E-9DDD-D80FF2E5FAF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bg1">
                  <a:lumMod val="95000"/>
                  <a:lumOff val="5000"/>
                </a:schemeClr>
              </a:solidFill>
              <a:latin typeface="Segoe UI" panose="020B0502040204020203" pitchFamily="34" charset="0"/>
              <a:cs typeface="Segoe UI" panose="020B0502040204020203" pitchFamily="34" charset="0"/>
            </a:rPr>
            <a:t>Be aware of others</a:t>
          </a:r>
          <a:endParaRPr lang="en-US" sz="1200" b="0" i="0" kern="1200" dirty="0">
            <a:solidFill>
              <a:schemeClr val="bg1">
                <a:lumMod val="95000"/>
                <a:lumOff val="5000"/>
              </a:schemeClr>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bg1">
                  <a:lumMod val="95000"/>
                  <a:lumOff val="5000"/>
                </a:schemeClr>
              </a:solidFill>
              <a:latin typeface="Segoe UI" panose="020B0502040204020203" pitchFamily="34" charset="0"/>
              <a:cs typeface="Segoe UI" panose="020B0502040204020203" pitchFamily="34" charset="0"/>
            </a:rPr>
            <a:t>Be friendly and patient </a:t>
          </a:r>
          <a:endParaRPr lang="en-US" sz="1200" b="0" i="0" kern="1200" dirty="0">
            <a:solidFill>
              <a:schemeClr val="bg1">
                <a:lumMod val="95000"/>
                <a:lumOff val="5000"/>
              </a:schemeClr>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bg1">
                  <a:lumMod val="95000"/>
                  <a:lumOff val="5000"/>
                </a:schemeClr>
              </a:solidFill>
              <a:latin typeface="Segoe UI" panose="020B0502040204020203" pitchFamily="34" charset="0"/>
              <a:cs typeface="Segoe UI" panose="020B0502040204020203" pitchFamily="34" charset="0"/>
            </a:rPr>
            <a:t>Be welcoming and respectful </a:t>
          </a:r>
          <a:endParaRPr lang="en-US" sz="1200" b="0" i="0" kern="1200" dirty="0">
            <a:solidFill>
              <a:schemeClr val="bg1">
                <a:lumMod val="95000"/>
                <a:lumOff val="5000"/>
              </a:schemeClr>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bg1">
                  <a:lumMod val="95000"/>
                  <a:lumOff val="5000"/>
                </a:schemeClr>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bg1">
                <a:lumMod val="95000"/>
                <a:lumOff val="5000"/>
              </a:schemeClr>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bg1">
                  <a:lumMod val="95000"/>
                  <a:lumOff val="5000"/>
                </a:schemeClr>
              </a:solidFill>
              <a:latin typeface="Segoe UI" panose="020B0502040204020203" pitchFamily="34" charset="0"/>
              <a:cs typeface="Segoe UI" panose="020B0502040204020203" pitchFamily="34" charset="0"/>
            </a:rPr>
            <a:t>Be understanding of differences</a:t>
          </a:r>
          <a:endParaRPr lang="en-US" sz="1200" b="0" i="0" kern="1200" dirty="0">
            <a:solidFill>
              <a:schemeClr val="bg1">
                <a:lumMod val="95000"/>
                <a:lumOff val="5000"/>
              </a:schemeClr>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none" kern="1200" dirty="0">
              <a:solidFill>
                <a:schemeClr val="bg1">
                  <a:lumMod val="95000"/>
                  <a:lumOff val="5000"/>
                </a:schemeClr>
              </a:solidFill>
              <a:latin typeface="Segoe UI" panose="020B0502040204020203" pitchFamily="34" charset="0"/>
              <a:cs typeface="Segoe UI" panose="020B0502040204020203" pitchFamily="34" charset="0"/>
            </a:rPr>
            <a:t>Be kind</a:t>
          </a:r>
          <a:r>
            <a:rPr lang="en-GB" sz="1200" b="1" i="0" u="none" kern="1200" dirty="0">
              <a:solidFill>
                <a:schemeClr val="bg1">
                  <a:lumMod val="95000"/>
                  <a:lumOff val="5000"/>
                </a:schemeClr>
              </a:solidFill>
              <a:latin typeface="Segoe UI" panose="020B0502040204020203" pitchFamily="34" charset="0"/>
              <a:cs typeface="Segoe UI" panose="020B0502040204020203" pitchFamily="34" charset="0"/>
            </a:rPr>
            <a:t> </a:t>
          </a:r>
          <a:r>
            <a:rPr lang="en-GB" sz="1200" b="0" i="0" u="none" kern="1200" dirty="0">
              <a:solidFill>
                <a:schemeClr val="bg1">
                  <a:lumMod val="95000"/>
                  <a:lumOff val="5000"/>
                </a:schemeClr>
              </a:solidFill>
              <a:latin typeface="Segoe UI" panose="020B0502040204020203" pitchFamily="34" charset="0"/>
              <a:cs typeface="Segoe UI" panose="020B0502040204020203" pitchFamily="34" charset="0"/>
            </a:rPr>
            <a:t>and considerate to others</a:t>
          </a:r>
          <a:endParaRPr lang="en-US" sz="1200" b="0" i="0" kern="1200" dirty="0">
            <a:solidFill>
              <a:schemeClr val="bg1">
                <a:lumMod val="95000"/>
                <a:lumOff val="5000"/>
              </a:schemeClr>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577A5-032D-4469-BB24-5F620127665C}">
      <dsp:nvSpPr>
        <dsp:cNvPr id="0" name=""/>
        <dsp:cNvSpPr/>
      </dsp:nvSpPr>
      <dsp:spPr>
        <a:xfrm>
          <a:off x="0" y="2298"/>
          <a:ext cx="6912245" cy="1164691"/>
        </a:xfrm>
        <a:prstGeom prst="roundRect">
          <a:avLst>
            <a:gd name="adj" fmla="val 10000"/>
          </a:avLst>
        </a:prstGeom>
        <a:solidFill>
          <a:schemeClr val="bg1">
            <a:lumMod val="95000"/>
            <a:hueOff val="0"/>
            <a:satOff val="0"/>
            <a:lumOff val="0"/>
          </a:schemeClr>
        </a:solidFill>
        <a:ln>
          <a:noFill/>
        </a:ln>
        <a:effectLst/>
      </dsp:spPr>
      <dsp:style>
        <a:lnRef idx="0">
          <a:scrgbClr r="0" g="0" b="0"/>
        </a:lnRef>
        <a:fillRef idx="1">
          <a:scrgbClr r="0" g="0" b="0"/>
        </a:fillRef>
        <a:effectRef idx="0">
          <a:scrgbClr r="0" g="0" b="0"/>
        </a:effectRef>
        <a:fontRef idx="minor"/>
      </dsp:style>
    </dsp:sp>
    <dsp:sp modelId="{63561B39-0A57-4FA4-A87B-669BBAD6DF68}">
      <dsp:nvSpPr>
        <dsp:cNvPr id="0" name=""/>
        <dsp:cNvSpPr/>
      </dsp:nvSpPr>
      <dsp:spPr>
        <a:xfrm>
          <a:off x="352319" y="264353"/>
          <a:ext cx="640580" cy="6405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AADA4-C95A-44C5-8AE0-321E40A73486}">
      <dsp:nvSpPr>
        <dsp:cNvPr id="0" name=""/>
        <dsp:cNvSpPr/>
      </dsp:nvSpPr>
      <dsp:spPr>
        <a:xfrm>
          <a:off x="1345219" y="2298"/>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panose="020B0502040204020203" pitchFamily="34" charset="0"/>
              <a:cs typeface="Segoe UI" panose="020B0502040204020203" pitchFamily="34" charset="0"/>
            </a:rPr>
            <a:t>Data Science Lifecycle – Overview</a:t>
          </a:r>
        </a:p>
      </dsp:txBody>
      <dsp:txXfrm>
        <a:off x="1345219" y="2298"/>
        <a:ext cx="5567025" cy="1164691"/>
      </dsp:txXfrm>
    </dsp:sp>
    <dsp:sp modelId="{2B56C2D6-9049-440D-812D-B4FB0BF4313E}">
      <dsp:nvSpPr>
        <dsp:cNvPr id="0" name=""/>
        <dsp:cNvSpPr/>
      </dsp:nvSpPr>
      <dsp:spPr>
        <a:xfrm>
          <a:off x="0" y="1458163"/>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5B60-BFA6-44E0-A978-47471EDD9BA7}">
      <dsp:nvSpPr>
        <dsp:cNvPr id="0" name=""/>
        <dsp:cNvSpPr/>
      </dsp:nvSpPr>
      <dsp:spPr>
        <a:xfrm>
          <a:off x="352319" y="1720218"/>
          <a:ext cx="640580" cy="6405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43677-57C6-4C52-80ED-316DDF4A1389}">
      <dsp:nvSpPr>
        <dsp:cNvPr id="0" name=""/>
        <dsp:cNvSpPr/>
      </dsp:nvSpPr>
      <dsp:spPr>
        <a:xfrm>
          <a:off x="1345219" y="1458163"/>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Importance of data preparation</a:t>
          </a:r>
          <a:endParaRPr lang="en-US" sz="2200" kern="1200" dirty="0"/>
        </a:p>
      </dsp:txBody>
      <dsp:txXfrm>
        <a:off x="1345219" y="1458163"/>
        <a:ext cx="5567025" cy="1164691"/>
      </dsp:txXfrm>
    </dsp:sp>
    <dsp:sp modelId="{1DA4BB35-0D82-477E-AECC-71E7C0A73A2B}">
      <dsp:nvSpPr>
        <dsp:cNvPr id="0" name=""/>
        <dsp:cNvSpPr/>
      </dsp:nvSpPr>
      <dsp:spPr>
        <a:xfrm>
          <a:off x="0" y="2914027"/>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4A374-FEBB-4EA7-9AA2-2AD71E1D2F2B}">
      <dsp:nvSpPr>
        <dsp:cNvPr id="0" name=""/>
        <dsp:cNvSpPr/>
      </dsp:nvSpPr>
      <dsp:spPr>
        <a:xfrm>
          <a:off x="352319" y="3176083"/>
          <a:ext cx="640580" cy="6405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3D6F37-7C79-422B-A93C-E1CDFC97654F}">
      <dsp:nvSpPr>
        <dsp:cNvPr id="0" name=""/>
        <dsp:cNvSpPr/>
      </dsp:nvSpPr>
      <dsp:spPr>
        <a:xfrm>
          <a:off x="1345219" y="2914027"/>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Data Cleaning &amp; Preprocessing steps</a:t>
          </a:r>
          <a:endParaRPr lang="en-AE" sz="2200" kern="1200" dirty="0">
            <a:latin typeface="Segoe UI"/>
            <a:cs typeface="Segoe UI"/>
          </a:endParaRPr>
        </a:p>
      </dsp:txBody>
      <dsp:txXfrm>
        <a:off x="1345219" y="2914027"/>
        <a:ext cx="5567025" cy="1164691"/>
      </dsp:txXfrm>
    </dsp:sp>
    <dsp:sp modelId="{B6227A5D-EAFB-4A73-AD16-52CCDAF90A87}">
      <dsp:nvSpPr>
        <dsp:cNvPr id="0" name=""/>
        <dsp:cNvSpPr/>
      </dsp:nvSpPr>
      <dsp:spPr>
        <a:xfrm>
          <a:off x="0" y="4369892"/>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6BE0C-810A-4862-BC78-D45DC3E92A52}">
      <dsp:nvSpPr>
        <dsp:cNvPr id="0" name=""/>
        <dsp:cNvSpPr/>
      </dsp:nvSpPr>
      <dsp:spPr>
        <a:xfrm>
          <a:off x="352319" y="4631948"/>
          <a:ext cx="640580" cy="6405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922740-F3B3-4E1F-AA7C-D1C9A521D41A}">
      <dsp:nvSpPr>
        <dsp:cNvPr id="0" name=""/>
        <dsp:cNvSpPr/>
      </dsp:nvSpPr>
      <dsp:spPr>
        <a:xfrm>
          <a:off x="1345219" y="4369892"/>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Example - walkthrough</a:t>
          </a:r>
          <a:endParaRPr lang="en-US" sz="2200" kern="1200" dirty="0"/>
        </a:p>
      </dsp:txBody>
      <dsp:txXfrm>
        <a:off x="1345219" y="4369892"/>
        <a:ext cx="5567025" cy="1164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A2CD7-343B-443B-925D-55FF65650F14}">
      <dsp:nvSpPr>
        <dsp:cNvPr id="0" name=""/>
        <dsp:cNvSpPr/>
      </dsp:nvSpPr>
      <dsp:spPr>
        <a:xfrm>
          <a:off x="5438775" y="2316416"/>
          <a:ext cx="3847973" cy="667830"/>
        </a:xfrm>
        <a:custGeom>
          <a:avLst/>
          <a:gdLst/>
          <a:ahLst/>
          <a:cxnLst/>
          <a:rect l="0" t="0" r="0" b="0"/>
          <a:pathLst>
            <a:path>
              <a:moveTo>
                <a:pt x="0" y="0"/>
              </a:moveTo>
              <a:lnTo>
                <a:pt x="0" y="333915"/>
              </a:lnTo>
              <a:lnTo>
                <a:pt x="3847973" y="333915"/>
              </a:lnTo>
              <a:lnTo>
                <a:pt x="3847973"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FE235-93BA-4B7C-A17F-1B01A2AB9FB9}">
      <dsp:nvSpPr>
        <dsp:cNvPr id="0" name=""/>
        <dsp:cNvSpPr/>
      </dsp:nvSpPr>
      <dsp:spPr>
        <a:xfrm>
          <a:off x="5393055" y="2316416"/>
          <a:ext cx="91440" cy="667830"/>
        </a:xfrm>
        <a:custGeom>
          <a:avLst/>
          <a:gdLst/>
          <a:ahLst/>
          <a:cxnLst/>
          <a:rect l="0" t="0" r="0" b="0"/>
          <a:pathLst>
            <a:path>
              <a:moveTo>
                <a:pt x="45720" y="0"/>
              </a:moveTo>
              <a:lnTo>
                <a:pt x="45720"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DF46-B12E-40A8-ADCA-2B44DEB69EF9}">
      <dsp:nvSpPr>
        <dsp:cNvPr id="0" name=""/>
        <dsp:cNvSpPr/>
      </dsp:nvSpPr>
      <dsp:spPr>
        <a:xfrm>
          <a:off x="1590801" y="2316416"/>
          <a:ext cx="3847973" cy="667830"/>
        </a:xfrm>
        <a:custGeom>
          <a:avLst/>
          <a:gdLst/>
          <a:ahLst/>
          <a:cxnLst/>
          <a:rect l="0" t="0" r="0" b="0"/>
          <a:pathLst>
            <a:path>
              <a:moveTo>
                <a:pt x="3847973" y="0"/>
              </a:moveTo>
              <a:lnTo>
                <a:pt x="3847973" y="333915"/>
              </a:lnTo>
              <a:lnTo>
                <a:pt x="0" y="333915"/>
              </a:lnTo>
              <a:lnTo>
                <a:pt x="0"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6493D-705C-4E24-8C92-565BDC301F7F}">
      <dsp:nvSpPr>
        <dsp:cNvPr id="0" name=""/>
        <dsp:cNvSpPr/>
      </dsp:nvSpPr>
      <dsp:spPr>
        <a:xfrm>
          <a:off x="3848703" y="726344"/>
          <a:ext cx="3180143" cy="1590071"/>
        </a:xfrm>
        <a:prstGeom prst="rect">
          <a:avLst/>
        </a:prstGeom>
        <a:solidFill>
          <a:schemeClr val="tx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Data science is an iterative process between:</a:t>
          </a:r>
        </a:p>
      </dsp:txBody>
      <dsp:txXfrm>
        <a:off x="3848703" y="726344"/>
        <a:ext cx="3180143" cy="1590071"/>
      </dsp:txXfrm>
    </dsp:sp>
    <dsp:sp modelId="{2842B199-2FC3-457A-AF56-FB2D08E141CD}">
      <dsp:nvSpPr>
        <dsp:cNvPr id="0" name=""/>
        <dsp:cNvSpPr/>
      </dsp:nvSpPr>
      <dsp:spPr>
        <a:xfrm>
          <a:off x="730"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The knowledge and understanding of what is today</a:t>
          </a:r>
        </a:p>
      </dsp:txBody>
      <dsp:txXfrm>
        <a:off x="730" y="2984246"/>
        <a:ext cx="3180143" cy="1590071"/>
      </dsp:txXfrm>
    </dsp:sp>
    <dsp:sp modelId="{E817A9D3-8A64-47E6-88B6-6349611B6AEB}">
      <dsp:nvSpPr>
        <dsp:cNvPr id="0" name=""/>
        <dsp:cNvSpPr/>
      </dsp:nvSpPr>
      <dsp:spPr>
        <a:xfrm>
          <a:off x="3848703"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Data that has been collected</a:t>
          </a:r>
        </a:p>
      </dsp:txBody>
      <dsp:txXfrm>
        <a:off x="3848703" y="2984246"/>
        <a:ext cx="3180143" cy="1590071"/>
      </dsp:txXfrm>
    </dsp:sp>
    <dsp:sp modelId="{BF865B9A-7D20-4BD3-B34D-9CDC6B5A3F47}">
      <dsp:nvSpPr>
        <dsp:cNvPr id="0" name=""/>
        <dsp:cNvSpPr/>
      </dsp:nvSpPr>
      <dsp:spPr>
        <a:xfrm>
          <a:off x="7696677"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Questions that are being asked</a:t>
          </a:r>
        </a:p>
      </dsp:txBody>
      <dsp:txXfrm>
        <a:off x="7696677" y="2984246"/>
        <a:ext cx="3180143" cy="15900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C08D0-59EA-4380-A20B-FB1F2877A54B}" type="datetimeFigureOut">
              <a:rPr lang="en-AE" smtClean="0"/>
              <a:t>12/08/2022</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3BC6B-F355-4ED0-A6C0-2CA1E973C1C7}" type="slidenum">
              <a:rPr lang="en-AE" smtClean="0"/>
              <a:t>‹#›</a:t>
            </a:fld>
            <a:endParaRPr lang="en-AE"/>
          </a:p>
        </p:txBody>
      </p:sp>
    </p:spTree>
    <p:extLst>
      <p:ext uri="{BB962C8B-B14F-4D97-AF65-F5344CB8AC3E}">
        <p14:creationId xmlns:p14="http://schemas.microsoft.com/office/powerpoint/2010/main" val="3663125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get into it a quick word on our code of conduct. </a:t>
            </a:r>
          </a:p>
          <a:p>
            <a:endParaRPr lang="en-GB" dirty="0"/>
          </a:p>
          <a:p>
            <a:r>
              <a:rPr lang="en-GB" dirty="0"/>
              <a:t>The key thing to take out here is to be respectful of other people’s views, understanding of differences and kind and considerate in the way you engage. </a:t>
            </a:r>
          </a:p>
          <a:p>
            <a:endParaRPr lang="en-GB" dirty="0"/>
          </a:p>
          <a:p>
            <a:r>
              <a:rPr lang="en-GB" dirty="0"/>
              <a:t>The chat will be open throughout and we do encourage you all to participate. </a:t>
            </a:r>
          </a:p>
          <a:p>
            <a:endParaRPr lang="en-GB" dirty="0"/>
          </a:p>
          <a:p>
            <a:r>
              <a:rPr lang="en-GB" dirty="0"/>
              <a:t>And with that, I will hand over to Ben.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B30A2-B2EC-EB45-96A6-4ADB444348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99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7</a:t>
            </a:fld>
            <a:endParaRPr lang="en-US"/>
          </a:p>
        </p:txBody>
      </p:sp>
    </p:spTree>
    <p:extLst>
      <p:ext uri="{BB962C8B-B14F-4D97-AF65-F5344CB8AC3E}">
        <p14:creationId xmlns:p14="http://schemas.microsoft.com/office/powerpoint/2010/main" val="169404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10</a:t>
            </a:fld>
            <a:endParaRPr lang="en-US"/>
          </a:p>
        </p:txBody>
      </p:sp>
    </p:spTree>
    <p:extLst>
      <p:ext uri="{BB962C8B-B14F-4D97-AF65-F5344CB8AC3E}">
        <p14:creationId xmlns:p14="http://schemas.microsoft.com/office/powerpoint/2010/main" val="426516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19</a:t>
            </a:fld>
            <a:endParaRPr lang="en-US"/>
          </a:p>
        </p:txBody>
      </p:sp>
    </p:spTree>
    <p:extLst>
      <p:ext uri="{BB962C8B-B14F-4D97-AF65-F5344CB8AC3E}">
        <p14:creationId xmlns:p14="http://schemas.microsoft.com/office/powerpoint/2010/main" val="26081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21</a:t>
            </a:fld>
            <a:endParaRPr lang="en-US"/>
          </a:p>
        </p:txBody>
      </p:sp>
    </p:spTree>
    <p:extLst>
      <p:ext uri="{BB962C8B-B14F-4D97-AF65-F5344CB8AC3E}">
        <p14:creationId xmlns:p14="http://schemas.microsoft.com/office/powerpoint/2010/main" val="121057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23</a:t>
            </a:fld>
            <a:endParaRPr lang="en-US"/>
          </a:p>
        </p:txBody>
      </p:sp>
    </p:spTree>
    <p:extLst>
      <p:ext uri="{BB962C8B-B14F-4D97-AF65-F5344CB8AC3E}">
        <p14:creationId xmlns:p14="http://schemas.microsoft.com/office/powerpoint/2010/main" val="10097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36</a:t>
            </a:fld>
            <a:endParaRPr lang="en-US"/>
          </a:p>
        </p:txBody>
      </p:sp>
    </p:spTree>
    <p:extLst>
      <p:ext uri="{BB962C8B-B14F-4D97-AF65-F5344CB8AC3E}">
        <p14:creationId xmlns:p14="http://schemas.microsoft.com/office/powerpoint/2010/main" val="83099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41</a:t>
            </a:fld>
            <a:endParaRPr lang="en-US"/>
          </a:p>
        </p:txBody>
      </p:sp>
    </p:spTree>
    <p:extLst>
      <p:ext uri="{BB962C8B-B14F-4D97-AF65-F5344CB8AC3E}">
        <p14:creationId xmlns:p14="http://schemas.microsoft.com/office/powerpoint/2010/main" val="6096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43</a:t>
            </a:fld>
            <a:endParaRPr lang="en-US"/>
          </a:p>
        </p:txBody>
      </p:sp>
    </p:spTree>
    <p:extLst>
      <p:ext uri="{BB962C8B-B14F-4D97-AF65-F5344CB8AC3E}">
        <p14:creationId xmlns:p14="http://schemas.microsoft.com/office/powerpoint/2010/main" val="2028634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9C66-DD9C-22B5-D448-44616E058E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D46A5186-C22A-7E41-8E42-A0F0E56C04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BC90ED68-B3FE-1FA2-057A-6472FBD3C6D6}"/>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5" name="Footer Placeholder 4">
            <a:extLst>
              <a:ext uri="{FF2B5EF4-FFF2-40B4-BE49-F238E27FC236}">
                <a16:creationId xmlns:a16="http://schemas.microsoft.com/office/drawing/2014/main" id="{A63BC2F5-B139-384E-B607-C1EBDD4592B0}"/>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07985CF-7D8B-2452-979E-39C40D4E0715}"/>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394200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3B0D7-02E6-D305-E03B-4DB506BC05F3}"/>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5FBCF73A-FA21-2DDA-BDF8-ED8B1EFF46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E3E0F07-707E-59C5-C4EC-C2F9F14A54F9}"/>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5" name="Footer Placeholder 4">
            <a:extLst>
              <a:ext uri="{FF2B5EF4-FFF2-40B4-BE49-F238E27FC236}">
                <a16:creationId xmlns:a16="http://schemas.microsoft.com/office/drawing/2014/main" id="{DF6C6C08-8D29-4165-6609-E621882735E8}"/>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6085D119-090B-3BA5-C200-3C252601F8C4}"/>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349254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FE20A0-FA9B-A47F-67FC-1FC851030E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E096FE56-4365-B832-85BB-22109656CA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14DDB488-1B68-B06F-D81A-6F5F76620304}"/>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5" name="Footer Placeholder 4">
            <a:extLst>
              <a:ext uri="{FF2B5EF4-FFF2-40B4-BE49-F238E27FC236}">
                <a16:creationId xmlns:a16="http://schemas.microsoft.com/office/drawing/2014/main" id="{1A8BCA07-1A37-5A88-F804-9ACA8315A97A}"/>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B09D0B3A-595B-8A4D-274D-9A825DB3FAF4}"/>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1770602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01332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20826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4997229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471767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88147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0243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32364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2583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CA62-C4D0-037E-AA3D-DED53EEA327A}"/>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2950C297-E627-8AEA-211F-EB2615F4E9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25DDC5D-1EA9-CF16-B028-893D6EC8F76F}"/>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5" name="Footer Placeholder 4">
            <a:extLst>
              <a:ext uri="{FF2B5EF4-FFF2-40B4-BE49-F238E27FC236}">
                <a16:creationId xmlns:a16="http://schemas.microsoft.com/office/drawing/2014/main" id="{5E665010-48AA-D934-F798-AC628FEEE3B8}"/>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4E919A02-E5C2-921F-AB2C-C836C12FA162}"/>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1478845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14993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4564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4286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8249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34782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4063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9793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87664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30491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17034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3878-7C99-93C5-BD20-418F4B9214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F46C21E0-8A0E-11AE-5478-5C48EEF26F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8077F-CF70-52B4-F0B0-D46AB9B6CF26}"/>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5" name="Footer Placeholder 4">
            <a:extLst>
              <a:ext uri="{FF2B5EF4-FFF2-40B4-BE49-F238E27FC236}">
                <a16:creationId xmlns:a16="http://schemas.microsoft.com/office/drawing/2014/main" id="{25E23C67-AC16-B005-FC6A-51A73AF7FE87}"/>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D2169DD-5812-AD08-38DF-732DB0F69C79}"/>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1289697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5259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639685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1265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1"/>
            <a:ext cx="12192000"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7" y="434181"/>
            <a:ext cx="6760585" cy="1325563"/>
          </a:xfrm>
        </p:spPr>
        <p:txBody>
          <a:bodyPr/>
          <a:lstStyle>
            <a:lvl1pPr>
              <a:defRPr>
                <a:solidFill>
                  <a:srgbClr val="00000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8" y="3425511"/>
            <a:ext cx="2184961" cy="2184961"/>
          </a:xfrm>
        </p:spPr>
        <p:txBody>
          <a:bodyPr>
            <a:normAutofit/>
          </a:bodyPr>
          <a:lstStyle>
            <a:lvl1pPr marL="0" indent="0">
              <a:buNone/>
              <a:defRPr sz="2400">
                <a:solidFill>
                  <a:srgbClr val="00000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8" y="2123617"/>
            <a:ext cx="8682809"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3"/>
          <a:stretch>
            <a:fillRect/>
          </a:stretch>
        </p:blipFill>
        <p:spPr>
          <a:xfrm>
            <a:off x="546034" y="501644"/>
            <a:ext cx="3226074" cy="1119430"/>
          </a:xfrm>
          <a:prstGeom prst="rect">
            <a:avLst/>
          </a:prstGeom>
        </p:spPr>
      </p:pic>
    </p:spTree>
    <p:extLst>
      <p:ext uri="{BB962C8B-B14F-4D97-AF65-F5344CB8AC3E}">
        <p14:creationId xmlns:p14="http://schemas.microsoft.com/office/powerpoint/2010/main" val="180830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43232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14997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3373972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44834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25831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7335897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AF2C-1AB9-567B-82AE-EAB47007AADD}"/>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0C007F5F-5A92-555C-66C6-7D763ECF5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35B722A8-90CD-24AC-0709-4FFB8F3B6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07B2478E-D4EA-CBAA-C965-904D5BCAFABD}"/>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6" name="Footer Placeholder 5">
            <a:extLst>
              <a:ext uri="{FF2B5EF4-FFF2-40B4-BE49-F238E27FC236}">
                <a16:creationId xmlns:a16="http://schemas.microsoft.com/office/drawing/2014/main" id="{F1B6BDD6-09FD-6DDC-F03F-BBDF7368CAF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FFF8B5DC-3580-7BAB-ED8D-FE4E66BB6816}"/>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26694894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001102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67461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9" name="Picture 8" descr="A blurry image of a keyboard&#10;&#10;Description automatically generated with low confidence">
            <a:extLst>
              <a:ext uri="{FF2B5EF4-FFF2-40B4-BE49-F238E27FC236}">
                <a16:creationId xmlns:a16="http://schemas.microsoft.com/office/drawing/2014/main" id="{CBE8C2D7-25DB-2748-9166-F417F822D40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A96CCE12-F276-E340-AFFD-84489F1A4A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893" y="504974"/>
            <a:ext cx="3228675" cy="1119431"/>
          </a:xfrm>
          <a:prstGeom prst="rect">
            <a:avLst/>
          </a:prstGeom>
        </p:spPr>
      </p:pic>
      <p:cxnSp>
        <p:nvCxnSpPr>
          <p:cNvPr id="13" name="Straight Connector 12">
            <a:extLst>
              <a:ext uri="{FF2B5EF4-FFF2-40B4-BE49-F238E27FC236}">
                <a16:creationId xmlns:a16="http://schemas.microsoft.com/office/drawing/2014/main" id="{0F159E59-3303-AA47-AE19-83A7DDB9A2D9}"/>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58BD2F1-3A63-6D41-A81D-ABC91D49619A}"/>
              </a:ext>
            </a:extLst>
          </p:cNvPr>
          <p:cNvSpPr>
            <a:spLocks noGrp="1"/>
          </p:cNvSpPr>
          <p:nvPr>
            <p:ph type="title" hasCustomPrompt="1"/>
          </p:nvPr>
        </p:nvSpPr>
        <p:spPr>
          <a:xfrm>
            <a:off x="4401107" y="434181"/>
            <a:ext cx="6760585" cy="1325563"/>
          </a:xfrm>
        </p:spPr>
        <p:txBody>
          <a:bodyPr anchor="b" anchorCtr="0"/>
          <a:lstStyle>
            <a:lvl1pPr>
              <a:defRPr b="0" i="0">
                <a:solidFill>
                  <a:schemeClr val="bg1"/>
                </a:solidFill>
                <a:latin typeface="Segoe UI Semibold" panose="020B0502040204020203" pitchFamily="34" charset="0"/>
                <a:cs typeface="Segoe UI Semibold" panose="020B0502040204020203" pitchFamily="34" charset="0"/>
              </a:defRPr>
            </a:lvl1pPr>
          </a:lstStyle>
          <a:p>
            <a:r>
              <a:rPr lang="en-US" dirty="0"/>
              <a:t>Welcome!</a:t>
            </a:r>
          </a:p>
        </p:txBody>
      </p:sp>
      <p:cxnSp>
        <p:nvCxnSpPr>
          <p:cNvPr id="15" name="Straight Connector 14">
            <a:extLst>
              <a:ext uri="{FF2B5EF4-FFF2-40B4-BE49-F238E27FC236}">
                <a16:creationId xmlns:a16="http://schemas.microsoft.com/office/drawing/2014/main" id="{237B5F39-16F9-094C-B4BE-1D9356813D54}"/>
              </a:ext>
            </a:extLst>
          </p:cNvPr>
          <p:cNvCxnSpPr>
            <a:cxnSpLocks/>
          </p:cNvCxnSpPr>
          <p:nvPr userDrawn="1"/>
        </p:nvCxnSpPr>
        <p:spPr>
          <a:xfrm>
            <a:off x="547688" y="2123617"/>
            <a:ext cx="642326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9" name="Text Placeholder 14">
            <a:extLst>
              <a:ext uri="{FF2B5EF4-FFF2-40B4-BE49-F238E27FC236}">
                <a16:creationId xmlns:a16="http://schemas.microsoft.com/office/drawing/2014/main" id="{B770C576-A4F6-924A-A3D6-961414E60F60}"/>
              </a:ext>
            </a:extLst>
          </p:cNvPr>
          <p:cNvSpPr>
            <a:spLocks noGrp="1"/>
          </p:cNvSpPr>
          <p:nvPr>
            <p:ph type="body" sz="quarter" idx="12" hasCustomPrompt="1"/>
          </p:nvPr>
        </p:nvSpPr>
        <p:spPr>
          <a:xfrm>
            <a:off x="547688" y="2866384"/>
            <a:ext cx="4347041" cy="1314090"/>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Check-in to today’s event if you have not done so already. </a:t>
            </a:r>
          </a:p>
        </p:txBody>
      </p:sp>
      <p:sp>
        <p:nvSpPr>
          <p:cNvPr id="17" name="Text Placeholder 14">
            <a:extLst>
              <a:ext uri="{FF2B5EF4-FFF2-40B4-BE49-F238E27FC236}">
                <a16:creationId xmlns:a16="http://schemas.microsoft.com/office/drawing/2014/main" id="{E7161282-9420-7F47-B928-D10299D082A2}"/>
              </a:ext>
            </a:extLst>
          </p:cNvPr>
          <p:cNvSpPr>
            <a:spLocks noGrp="1"/>
          </p:cNvSpPr>
          <p:nvPr>
            <p:ph type="body" sz="quarter" idx="10" hasCustomPrompt="1"/>
          </p:nvPr>
        </p:nvSpPr>
        <p:spPr>
          <a:xfrm>
            <a:off x="547688" y="5089497"/>
            <a:ext cx="5548312" cy="50659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a:solidFill>
                  <a:srgbClr val="50E6FF"/>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aka.ms</a:t>
            </a:r>
            <a:r>
              <a:rPr lang="en-US" dirty="0"/>
              <a:t>/</a:t>
            </a:r>
            <a:r>
              <a:rPr lang="en-US" dirty="0" err="1"/>
              <a:t>ReactorCheckIn</a:t>
            </a:r>
            <a:endParaRPr lang="en-US" dirty="0"/>
          </a:p>
        </p:txBody>
      </p:sp>
      <p:sp>
        <p:nvSpPr>
          <p:cNvPr id="20" name="Text Placeholder 14">
            <a:extLst>
              <a:ext uri="{FF2B5EF4-FFF2-40B4-BE49-F238E27FC236}">
                <a16:creationId xmlns:a16="http://schemas.microsoft.com/office/drawing/2014/main" id="{AA7DD0F6-1060-6B4F-B043-B84789AD85C1}"/>
              </a:ext>
            </a:extLst>
          </p:cNvPr>
          <p:cNvSpPr>
            <a:spLocks noGrp="1"/>
          </p:cNvSpPr>
          <p:nvPr>
            <p:ph type="body" sz="quarter" idx="11" hasCustomPrompt="1"/>
          </p:nvPr>
        </p:nvSpPr>
        <p:spPr>
          <a:xfrm>
            <a:off x="547688" y="5486960"/>
            <a:ext cx="5548312" cy="38671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a:solidFill>
                  <a:srgbClr val="007FE4"/>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 event ID: 123456</a:t>
            </a:r>
          </a:p>
        </p:txBody>
      </p:sp>
      <p:sp>
        <p:nvSpPr>
          <p:cNvPr id="21" name="Text Placeholder 14">
            <a:extLst>
              <a:ext uri="{FF2B5EF4-FFF2-40B4-BE49-F238E27FC236}">
                <a16:creationId xmlns:a16="http://schemas.microsoft.com/office/drawing/2014/main" id="{6EBC4CD7-F248-0E42-A3FC-20D46E634B6D}"/>
              </a:ext>
            </a:extLst>
          </p:cNvPr>
          <p:cNvSpPr>
            <a:spLocks noGrp="1"/>
          </p:cNvSpPr>
          <p:nvPr>
            <p:ph type="body" sz="quarter" idx="13" hasCustomPrompt="1"/>
          </p:nvPr>
        </p:nvSpPr>
        <p:spPr>
          <a:xfrm>
            <a:off x="547688" y="4672232"/>
            <a:ext cx="4852651" cy="481813"/>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i="0">
                <a:solidFill>
                  <a:srgbClr val="50E6FF"/>
                </a:solidFill>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Please visit:</a:t>
            </a:r>
          </a:p>
        </p:txBody>
      </p:sp>
    </p:spTree>
    <p:extLst>
      <p:ext uri="{BB962C8B-B14F-4D97-AF65-F5344CB8AC3E}">
        <p14:creationId xmlns:p14="http://schemas.microsoft.com/office/powerpoint/2010/main" val="4255435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17684755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C3B6-049A-A2E4-1ABB-0A7DCB3403C7}"/>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1ABDC46D-8AC2-A75E-5A49-4E26B7FD6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98B449-9C85-843F-20DA-EF9CE39F0F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F0AB7A82-1E6F-0473-B251-2722CDE96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47BCE2-F1C6-C131-4E7A-9056106186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ABFA83E9-E3FF-762F-6151-CF956079770A}"/>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8" name="Footer Placeholder 7">
            <a:extLst>
              <a:ext uri="{FF2B5EF4-FFF2-40B4-BE49-F238E27FC236}">
                <a16:creationId xmlns:a16="http://schemas.microsoft.com/office/drawing/2014/main" id="{D7929985-1896-DFCF-7377-DBF4FAED2797}"/>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E8D69AF0-0D78-4DD6-E79F-F0D1E79FDBB4}"/>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842451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EAF0-617C-91EB-9B00-021725FED77A}"/>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6CF24EBA-1CB5-126E-468E-3E0E51DC263A}"/>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4" name="Footer Placeholder 3">
            <a:extLst>
              <a:ext uri="{FF2B5EF4-FFF2-40B4-BE49-F238E27FC236}">
                <a16:creationId xmlns:a16="http://schemas.microsoft.com/office/drawing/2014/main" id="{202DDC96-01D9-66EA-B2C6-F905049297D3}"/>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7A22BEC0-5EDD-7E95-17FB-7BA8D8430A5D}"/>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425804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92A4F-3128-030F-3FBF-A2C5DA4E6D6E}"/>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3" name="Footer Placeholder 2">
            <a:extLst>
              <a:ext uri="{FF2B5EF4-FFF2-40B4-BE49-F238E27FC236}">
                <a16:creationId xmlns:a16="http://schemas.microsoft.com/office/drawing/2014/main" id="{D25D6C68-54AD-52FC-D699-DA5ACBBC0D16}"/>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53A22009-A790-713A-E482-53DD54B7C1E8}"/>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4092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EB71-DE5B-1208-2256-DD928879D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59E336A2-B14E-38F2-C619-6AD150EF5C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5BFFC3F9-57A1-DF45-0506-406E0CE69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E5526B-1625-C7B1-E976-84A56B321E30}"/>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6" name="Footer Placeholder 5">
            <a:extLst>
              <a:ext uri="{FF2B5EF4-FFF2-40B4-BE49-F238E27FC236}">
                <a16:creationId xmlns:a16="http://schemas.microsoft.com/office/drawing/2014/main" id="{383BC3EA-D577-E0F8-B118-EFA4F7B682D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0BCB08B9-3B74-CA63-B3E9-155FA002FCCB}"/>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6421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5791-965B-5E3A-CD15-FACD5404AA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941F4586-6D1D-DD03-A3E2-93D39E81A6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3B9D01B8-9FB0-67CD-5C0E-BF6CF75AF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7856D-1AE5-5D87-2C0B-EB53A04372E9}"/>
              </a:ext>
            </a:extLst>
          </p:cNvPr>
          <p:cNvSpPr>
            <a:spLocks noGrp="1"/>
          </p:cNvSpPr>
          <p:nvPr>
            <p:ph type="dt" sz="half" idx="10"/>
          </p:nvPr>
        </p:nvSpPr>
        <p:spPr/>
        <p:txBody>
          <a:bodyPr/>
          <a:lstStyle/>
          <a:p>
            <a:fld id="{F176B2F4-DA10-4131-A97A-1D80BC1976E4}" type="datetimeFigureOut">
              <a:rPr lang="en-AE" smtClean="0"/>
              <a:t>12/08/2022</a:t>
            </a:fld>
            <a:endParaRPr lang="en-AE"/>
          </a:p>
        </p:txBody>
      </p:sp>
      <p:sp>
        <p:nvSpPr>
          <p:cNvPr id="6" name="Footer Placeholder 5">
            <a:extLst>
              <a:ext uri="{FF2B5EF4-FFF2-40B4-BE49-F238E27FC236}">
                <a16:creationId xmlns:a16="http://schemas.microsoft.com/office/drawing/2014/main" id="{ABAB5368-DB6B-8DFD-B9FE-57A9DD2281C2}"/>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A5D04049-A2C2-2672-7B35-38076C32DAF3}"/>
              </a:ext>
            </a:extLst>
          </p:cNvPr>
          <p:cNvSpPr>
            <a:spLocks noGrp="1"/>
          </p:cNvSpPr>
          <p:nvPr>
            <p:ph type="sldNum" sz="quarter" idx="12"/>
          </p:nvPr>
        </p:nvSpPr>
        <p:spPr/>
        <p:txBody>
          <a:bodyPr/>
          <a:lstStyle/>
          <a:p>
            <a:fld id="{126610C5-F95C-463D-8698-32DCB31C83C7}" type="slidenum">
              <a:rPr lang="en-AE" smtClean="0"/>
              <a:t>‹#›</a:t>
            </a:fld>
            <a:endParaRPr lang="en-AE"/>
          </a:p>
        </p:txBody>
      </p:sp>
    </p:spTree>
    <p:extLst>
      <p:ext uri="{BB962C8B-B14F-4D97-AF65-F5344CB8AC3E}">
        <p14:creationId xmlns:p14="http://schemas.microsoft.com/office/powerpoint/2010/main" val="217484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3E1CF-5D67-5909-B48A-9644E59FA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36BB5468-393F-EAB9-E943-6FAA15971A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0186737-927B-E6B3-79EE-CB29C05D21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6B2F4-DA10-4131-A97A-1D80BC1976E4}" type="datetimeFigureOut">
              <a:rPr lang="en-AE" smtClean="0"/>
              <a:t>12/08/2022</a:t>
            </a:fld>
            <a:endParaRPr lang="en-AE"/>
          </a:p>
        </p:txBody>
      </p:sp>
      <p:sp>
        <p:nvSpPr>
          <p:cNvPr id="5" name="Footer Placeholder 4">
            <a:extLst>
              <a:ext uri="{FF2B5EF4-FFF2-40B4-BE49-F238E27FC236}">
                <a16:creationId xmlns:a16="http://schemas.microsoft.com/office/drawing/2014/main" id="{976FFE8A-F433-22D5-AF26-445567A6A3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17ACF6C1-0D3D-84CA-49EB-8C8C400131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610C5-F95C-463D-8698-32DCB31C83C7}" type="slidenum">
              <a:rPr lang="en-AE" smtClean="0"/>
              <a:t>‹#›</a:t>
            </a:fld>
            <a:endParaRPr lang="en-AE"/>
          </a:p>
        </p:txBody>
      </p:sp>
    </p:spTree>
    <p:extLst>
      <p:ext uri="{BB962C8B-B14F-4D97-AF65-F5344CB8AC3E}">
        <p14:creationId xmlns:p14="http://schemas.microsoft.com/office/powerpoint/2010/main" val="57961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8/12/2022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936549967"/>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7" Type="http://schemas.openxmlformats.org/officeDocument/2006/relationships/hyperlink" Target="https://datahub.io/search"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 Id="rId6" Type="http://schemas.openxmlformats.org/officeDocument/2006/relationships/hyperlink" Target="https://data.world/datasets/open-data" TargetMode="External"/><Relationship Id="rId5" Type="http://schemas.openxmlformats.org/officeDocument/2006/relationships/hyperlink" Target="https://paperswithcode.com/datasets" TargetMode="External"/><Relationship Id="rId4" Type="http://schemas.openxmlformats.org/officeDocument/2006/relationships/hyperlink" Target="https://docs.microsoft.com/en-us/azure/open-datasets/dataset-catalo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Introtopythonindatascience" TargetMode="External"/><Relationship Id="rId2" Type="http://schemas.openxmlformats.org/officeDocument/2006/relationships/hyperlink" Target="https://aka.ms/Datacleaningandpreprocessing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43.xml"/><Relationship Id="rId5" Type="http://schemas.openxmlformats.org/officeDocument/2006/relationships/image" Target="../media/image53.png"/><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8291B8-0BE4-6815-43B9-A27C6BF19AB9}"/>
              </a:ext>
            </a:extLst>
          </p:cNvPr>
          <p:cNvPicPr>
            <a:picLocks noChangeAspect="1"/>
          </p:cNvPicPr>
          <p:nvPr/>
        </p:nvPicPr>
        <p:blipFill>
          <a:blip r:embed="rId2"/>
          <a:stretch>
            <a:fillRect/>
          </a:stretch>
        </p:blipFill>
        <p:spPr>
          <a:xfrm>
            <a:off x="-4011" y="2255"/>
            <a:ext cx="12196011" cy="6855745"/>
          </a:xfrm>
          <a:prstGeom prst="rect">
            <a:avLst/>
          </a:prstGeom>
        </p:spPr>
      </p:pic>
    </p:spTree>
    <p:extLst>
      <p:ext uri="{BB962C8B-B14F-4D97-AF65-F5344CB8AC3E}">
        <p14:creationId xmlns:p14="http://schemas.microsoft.com/office/powerpoint/2010/main" val="105890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451643" cy="866311"/>
          </a:xfrm>
        </p:spPr>
        <p:txBody>
          <a:bodyPr>
            <a:normAutofit fontScale="90000"/>
          </a:bodyPr>
          <a:lstStyle/>
          <a:p>
            <a:r>
              <a:rPr lang="en-US" sz="5250" dirty="0">
                <a:latin typeface="Segoe UI"/>
                <a:cs typeface="Segoe UI"/>
              </a:rPr>
              <a:t>Let’s explore each stage in the data science lifecycle</a:t>
            </a:r>
            <a:endParaRPr lang="en-US" dirty="0">
              <a:latin typeface="Segoe UI"/>
              <a:cs typeface="Segoe UI"/>
            </a:endParaRPr>
          </a:p>
        </p:txBody>
      </p:sp>
    </p:spTree>
    <p:extLst>
      <p:ext uri="{BB962C8B-B14F-4D97-AF65-F5344CB8AC3E}">
        <p14:creationId xmlns:p14="http://schemas.microsoft.com/office/powerpoint/2010/main" val="203768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AF9-2F79-DEC8-E24A-9F012BBD221D}"/>
              </a:ext>
            </a:extLst>
          </p:cNvPr>
          <p:cNvSpPr>
            <a:spLocks noGrp="1"/>
          </p:cNvSpPr>
          <p:nvPr>
            <p:ph type="title"/>
          </p:nvPr>
        </p:nvSpPr>
        <p:spPr/>
        <p:txBody>
          <a:bodyPr>
            <a:noAutofit/>
          </a:bodyPr>
          <a:lstStyle/>
          <a:p>
            <a:r>
              <a:rPr lang="en-US" sz="4000" b="1" dirty="0">
                <a:solidFill>
                  <a:schemeClr val="accent1">
                    <a:lumMod val="75000"/>
                  </a:schemeClr>
                </a:solidFill>
              </a:rPr>
              <a:t>1) Understand the Business Problem/ Define the objective</a:t>
            </a:r>
            <a:endParaRPr lang="en-US" sz="4000" b="1"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9FC79576-4040-0E92-8695-158EE8CA003A}"/>
              </a:ext>
            </a:extLst>
          </p:cNvPr>
          <p:cNvSpPr>
            <a:spLocks noGrp="1"/>
          </p:cNvSpPr>
          <p:nvPr>
            <p:ph idx="1"/>
          </p:nvPr>
        </p:nvSpPr>
        <p:spPr>
          <a:xfrm>
            <a:off x="838200" y="1968500"/>
            <a:ext cx="10515600" cy="4351338"/>
          </a:xfrm>
        </p:spPr>
        <p:txBody>
          <a:bodyPr vert="horz" lIns="91440" tIns="45720" rIns="91440" bIns="45720" rtlCol="0" anchor="t">
            <a:normAutofit fontScale="55000" lnSpcReduction="20000"/>
          </a:bodyPr>
          <a:lstStyle/>
          <a:p>
            <a:pPr marL="0" indent="0">
              <a:buNone/>
            </a:pPr>
            <a:r>
              <a:rPr lang="en-US" sz="3600" b="1" dirty="0">
                <a:solidFill>
                  <a:schemeClr val="accent1">
                    <a:lumMod val="75000"/>
                  </a:schemeClr>
                </a:solidFill>
              </a:rPr>
              <a:t>Understand the objective, the purpose:</a:t>
            </a:r>
            <a:endParaRPr lang="en-US" sz="3600" b="1" dirty="0">
              <a:solidFill>
                <a:schemeClr val="accent1">
                  <a:lumMod val="75000"/>
                </a:schemeClr>
              </a:solidFill>
              <a:cs typeface="Calibri"/>
            </a:endParaRPr>
          </a:p>
          <a:p>
            <a:r>
              <a:rPr lang="en-US" sz="3600" dirty="0"/>
              <a:t>Why are you doing this? What outcome do you want from it?</a:t>
            </a:r>
            <a:endParaRPr lang="en-US" sz="3600" dirty="0">
              <a:cs typeface="Calibri"/>
            </a:endParaRPr>
          </a:p>
          <a:p>
            <a:r>
              <a:rPr lang="en-US" sz="3600" dirty="0"/>
              <a:t>What problems are you trying to solve? </a:t>
            </a:r>
            <a:endParaRPr lang="en-US" sz="3600" dirty="0">
              <a:cs typeface="Calibri"/>
            </a:endParaRPr>
          </a:p>
          <a:p>
            <a:r>
              <a:rPr lang="en-US" sz="3600" dirty="0"/>
              <a:t>Which parts of your business do you want more information about? Are you trying to solve an existing problem or predict how your company will perform based on determined factors? </a:t>
            </a:r>
            <a:endParaRPr lang="en-US" sz="3600" dirty="0">
              <a:cs typeface="Calibri"/>
            </a:endParaRPr>
          </a:p>
          <a:p>
            <a:pPr marL="0" indent="0">
              <a:buNone/>
            </a:pPr>
            <a:endParaRPr lang="en-US" dirty="0"/>
          </a:p>
          <a:p>
            <a:pPr marL="0" indent="0">
              <a:buNone/>
            </a:pPr>
            <a:r>
              <a:rPr lang="en-US" sz="3600" b="1" dirty="0">
                <a:solidFill>
                  <a:schemeClr val="accent1">
                    <a:lumMod val="75000"/>
                  </a:schemeClr>
                </a:solidFill>
              </a:rPr>
              <a:t>Why?</a:t>
            </a:r>
            <a:endParaRPr lang="en-US" sz="3300" dirty="0">
              <a:solidFill>
                <a:schemeClr val="accent1">
                  <a:lumMod val="75000"/>
                </a:schemeClr>
              </a:solidFill>
            </a:endParaRPr>
          </a:p>
          <a:p>
            <a:pPr>
              <a:lnSpc>
                <a:spcPct val="70000"/>
              </a:lnSpc>
            </a:pPr>
            <a:r>
              <a:rPr lang="en-US" sz="3600" dirty="0">
                <a:ea typeface="+mn-lt"/>
                <a:cs typeface="+mn-lt"/>
              </a:rPr>
              <a:t>Clearly defining your goals will help guide the rest of the analysis process. </a:t>
            </a:r>
            <a:endParaRPr lang="en-US" sz="3600" dirty="0">
              <a:cs typeface="Calibri"/>
            </a:endParaRPr>
          </a:p>
          <a:p>
            <a:r>
              <a:rPr lang="en-US" sz="3600" dirty="0">
                <a:ea typeface="+mn-lt"/>
                <a:cs typeface="+mn-lt"/>
              </a:rPr>
              <a:t>You need to be able to transform the business needs into data science questions and actionable steps</a:t>
            </a:r>
          </a:p>
          <a:p>
            <a:endParaRPr lang="en-US" sz="3600" dirty="0">
              <a:cs typeface="Calibri"/>
            </a:endParaRPr>
          </a:p>
          <a:p>
            <a:pPr marL="0" indent="0">
              <a:buNone/>
            </a:pPr>
            <a:r>
              <a:rPr lang="en-US" sz="3600" dirty="0">
                <a:cs typeface="Calibri"/>
              </a:rPr>
              <a:t>After asking the required questions to the company stakeholders or clients, we move to the next process which is known as data collection.</a:t>
            </a:r>
          </a:p>
        </p:txBody>
      </p:sp>
    </p:spTree>
    <p:extLst>
      <p:ext uri="{BB962C8B-B14F-4D97-AF65-F5344CB8AC3E}">
        <p14:creationId xmlns:p14="http://schemas.microsoft.com/office/powerpoint/2010/main" val="3824513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4E5A-97DE-5451-E3CE-A5F7B7913434}"/>
              </a:ext>
            </a:extLst>
          </p:cNvPr>
          <p:cNvSpPr>
            <a:spLocks noGrp="1"/>
          </p:cNvSpPr>
          <p:nvPr>
            <p:ph type="title"/>
          </p:nvPr>
        </p:nvSpPr>
        <p:spPr/>
        <p:txBody>
          <a:bodyPr>
            <a:normAutofit/>
          </a:bodyPr>
          <a:lstStyle/>
          <a:p>
            <a:r>
              <a:rPr lang="en-US" sz="4000" b="1" dirty="0">
                <a:solidFill>
                  <a:schemeClr val="accent1">
                    <a:lumMod val="75000"/>
                  </a:schemeClr>
                </a:solidFill>
              </a:rPr>
              <a:t>2) Data Collection</a:t>
            </a:r>
            <a:endParaRPr lang="en-US" sz="4000" b="1"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EE7B73EC-8561-97B9-A7BC-5EAD6747E96C}"/>
              </a:ext>
            </a:extLst>
          </p:cNvPr>
          <p:cNvSpPr>
            <a:spLocks noGrp="1"/>
          </p:cNvSpPr>
          <p:nvPr>
            <p:ph idx="1"/>
          </p:nvPr>
        </p:nvSpPr>
        <p:spPr/>
        <p:txBody>
          <a:bodyPr vert="horz" lIns="91440" tIns="45720" rIns="91440" bIns="45720" rtlCol="0" anchor="t">
            <a:normAutofit/>
          </a:bodyPr>
          <a:lstStyle/>
          <a:p>
            <a:r>
              <a:rPr lang="en-US" sz="2400" dirty="0"/>
              <a:t>The next step after problem understanding is to collect the right set of data. </a:t>
            </a:r>
            <a:endParaRPr lang="en-US" sz="2400" dirty="0">
              <a:cs typeface="Calibri"/>
            </a:endParaRPr>
          </a:p>
          <a:p>
            <a:r>
              <a:rPr lang="en-US" sz="2400" dirty="0"/>
              <a:t>Data collection is essential, and it’s practically challenging or (nearly impossible) to build a good model without quality data or the mechanism to collect the data.</a:t>
            </a:r>
            <a:endParaRPr lang="en-US" sz="2400" dirty="0">
              <a:cs typeface="Calibri"/>
            </a:endParaRPr>
          </a:p>
          <a:p>
            <a:pPr marL="0" indent="0">
              <a:buNone/>
            </a:pPr>
            <a:endParaRPr lang="en-US" sz="3800" dirty="0">
              <a:cs typeface="Calibri"/>
            </a:endParaRPr>
          </a:p>
          <a:p>
            <a:pPr marL="0" indent="0">
              <a:buNone/>
            </a:pPr>
            <a:r>
              <a:rPr lang="en-US" sz="2400" b="1" dirty="0">
                <a:solidFill>
                  <a:schemeClr val="accent1">
                    <a:lumMod val="75000"/>
                  </a:schemeClr>
                </a:solidFill>
              </a:rPr>
              <a:t>How?</a:t>
            </a:r>
            <a:endParaRPr lang="en-US" sz="2400" b="1" dirty="0">
              <a:solidFill>
                <a:schemeClr val="accent1">
                  <a:lumMod val="75000"/>
                </a:schemeClr>
              </a:solidFill>
              <a:cs typeface="Calibri"/>
            </a:endParaRPr>
          </a:p>
          <a:p>
            <a:r>
              <a:rPr lang="en-US" sz="2200" dirty="0"/>
              <a:t>Through web scraping with Python</a:t>
            </a:r>
            <a:endParaRPr lang="en-US" sz="2200" dirty="0">
              <a:cs typeface="Calibri"/>
            </a:endParaRPr>
          </a:p>
          <a:p>
            <a:r>
              <a:rPr lang="en-US" sz="2200" dirty="0">
                <a:cs typeface="Calibri"/>
              </a:rPr>
              <a:t>With the emergence of modern technologies like web scraping, cloud data collection tools and web APIs; database systems, and tools like SQL, Python, R, Beautiful Soup, Scrapy, Spark, Apache, </a:t>
            </a:r>
            <a:r>
              <a:rPr lang="en-US" sz="2200" dirty="0" err="1">
                <a:cs typeface="Calibri"/>
              </a:rPr>
              <a:t>etc</a:t>
            </a:r>
            <a:r>
              <a:rPr lang="en-US" sz="2200" dirty="0">
                <a:cs typeface="Calibri"/>
              </a:rPr>
              <a:t>, you can extract valuable data from anywhere at any time.</a:t>
            </a:r>
            <a:endParaRPr lang="en-US" sz="2600" dirty="0">
              <a:cs typeface="Calibri" panose="020F0502020204030204"/>
            </a:endParaRPr>
          </a:p>
          <a:p>
            <a:pPr marL="0" indent="0">
              <a:buNone/>
            </a:pPr>
            <a:endParaRPr lang="en-US" dirty="0">
              <a:cs typeface="Calibri"/>
            </a:endParaRPr>
          </a:p>
          <a:p>
            <a:endParaRPr lang="en-AE" dirty="0">
              <a:cs typeface="Calibri" panose="020F0502020204030204"/>
            </a:endParaRPr>
          </a:p>
        </p:txBody>
      </p:sp>
    </p:spTree>
    <p:extLst>
      <p:ext uri="{BB962C8B-B14F-4D97-AF65-F5344CB8AC3E}">
        <p14:creationId xmlns:p14="http://schemas.microsoft.com/office/powerpoint/2010/main" val="123030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1C73-4169-953B-D657-F88A62DACAAC}"/>
              </a:ext>
            </a:extLst>
          </p:cNvPr>
          <p:cNvSpPr>
            <a:spLocks noGrp="1"/>
          </p:cNvSpPr>
          <p:nvPr>
            <p:ph type="title"/>
          </p:nvPr>
        </p:nvSpPr>
        <p:spPr/>
        <p:txBody>
          <a:bodyPr>
            <a:normAutofit/>
          </a:bodyPr>
          <a:lstStyle/>
          <a:p>
            <a:r>
              <a:rPr lang="en-US" sz="4000" b="1" dirty="0">
                <a:solidFill>
                  <a:schemeClr val="accent1">
                    <a:lumMod val="75000"/>
                  </a:schemeClr>
                </a:solidFill>
              </a:rPr>
              <a:t>Resources to find datasets:</a:t>
            </a:r>
            <a:endParaRPr lang="en-US" sz="4000" b="1"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55D82AA0-9F17-3151-D66E-C74640E8CE0E}"/>
              </a:ext>
            </a:extLst>
          </p:cNvPr>
          <p:cNvSpPr>
            <a:spLocks noGrp="1"/>
          </p:cNvSpPr>
          <p:nvPr>
            <p:ph idx="1"/>
          </p:nvPr>
        </p:nvSpPr>
        <p:spPr/>
        <p:txBody>
          <a:bodyPr vert="horz" lIns="91440" tIns="45720" rIns="91440" bIns="45720" rtlCol="0" anchor="t">
            <a:normAutofit/>
          </a:bodyPr>
          <a:lstStyle/>
          <a:p>
            <a:r>
              <a:rPr lang="en-US" sz="2400" dirty="0">
                <a:hlinkClick r:id="rId2"/>
              </a:rPr>
              <a:t>Kaggle</a:t>
            </a:r>
            <a:r>
              <a:rPr lang="en-US" sz="2400" dirty="0">
                <a:ea typeface="+mn-lt"/>
                <a:cs typeface="+mn-lt"/>
                <a:hlinkClick r:id="rId2"/>
              </a:rPr>
              <a:t> - Open datasets</a:t>
            </a:r>
            <a:endParaRPr lang="en-US" sz="2400" dirty="0">
              <a:cs typeface="Calibri"/>
            </a:endParaRPr>
          </a:p>
          <a:p>
            <a:r>
              <a:rPr lang="en-US" sz="2400" dirty="0">
                <a:ea typeface="+mn-lt"/>
                <a:cs typeface="+mn-lt"/>
                <a:hlinkClick r:id="rId3"/>
              </a:rPr>
              <a:t>Dataset Search (google.com)</a:t>
            </a:r>
            <a:endParaRPr lang="en-US" sz="2400" dirty="0">
              <a:cs typeface="Calibri"/>
            </a:endParaRPr>
          </a:p>
          <a:p>
            <a:r>
              <a:rPr lang="en-US" sz="2400" dirty="0">
                <a:ea typeface="+mn-lt"/>
                <a:cs typeface="+mn-lt"/>
                <a:hlinkClick r:id="rId4"/>
              </a:rPr>
              <a:t>Azure Open Datasets - Microsoft Docs</a:t>
            </a:r>
            <a:endParaRPr lang="en-US" sz="2400" dirty="0">
              <a:ea typeface="+mn-lt"/>
              <a:cs typeface="+mn-lt"/>
            </a:endParaRPr>
          </a:p>
          <a:p>
            <a:r>
              <a:rPr lang="en-US" sz="2400" dirty="0">
                <a:ea typeface="+mn-lt"/>
                <a:cs typeface="+mn-lt"/>
                <a:hlinkClick r:id="rId5"/>
              </a:rPr>
              <a:t>Papers With Code - Datasets</a:t>
            </a:r>
            <a:endParaRPr lang="en-US" sz="2400" dirty="0">
              <a:cs typeface="Calibri"/>
            </a:endParaRPr>
          </a:p>
          <a:p>
            <a:r>
              <a:rPr lang="en-US" sz="2400" dirty="0">
                <a:hlinkClick r:id="rId6"/>
              </a:rPr>
              <a:t>Data.world</a:t>
            </a:r>
            <a:r>
              <a:rPr lang="en-US" sz="2400" dirty="0">
                <a:ea typeface="+mn-lt"/>
                <a:cs typeface="+mn-lt"/>
                <a:hlinkClick r:id="rId6"/>
              </a:rPr>
              <a:t> - Open datasets</a:t>
            </a:r>
            <a:endParaRPr lang="en-US" sz="2400" dirty="0">
              <a:cs typeface="Calibri"/>
            </a:endParaRPr>
          </a:p>
          <a:p>
            <a:r>
              <a:rPr lang="en-US" sz="2400" dirty="0">
                <a:cs typeface="Calibri"/>
                <a:hlinkClick r:id="rId7"/>
              </a:rPr>
              <a:t>DataHub.io - Datasets</a:t>
            </a:r>
            <a:endParaRPr lang="en-US" sz="2400" dirty="0"/>
          </a:p>
        </p:txBody>
      </p:sp>
    </p:spTree>
    <p:extLst>
      <p:ext uri="{BB962C8B-B14F-4D97-AF65-F5344CB8AC3E}">
        <p14:creationId xmlns:p14="http://schemas.microsoft.com/office/powerpoint/2010/main" val="125029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608E-188C-0EDB-4D8B-CAB6C0089E75}"/>
              </a:ext>
            </a:extLst>
          </p:cNvPr>
          <p:cNvSpPr>
            <a:spLocks noGrp="1"/>
          </p:cNvSpPr>
          <p:nvPr>
            <p:ph type="title"/>
          </p:nvPr>
        </p:nvSpPr>
        <p:spPr/>
        <p:txBody>
          <a:bodyPr>
            <a:normAutofit/>
          </a:bodyPr>
          <a:lstStyle/>
          <a:p>
            <a:r>
              <a:rPr lang="en-US" sz="4000" b="1" dirty="0">
                <a:solidFill>
                  <a:schemeClr val="accent1">
                    <a:lumMod val="75000"/>
                  </a:schemeClr>
                </a:solidFill>
              </a:rPr>
              <a:t>3) Data Cleaning &amp; Preprocessing</a:t>
            </a:r>
            <a:endParaRPr lang="en-US" sz="4000" b="1"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3CA2AF09-41F2-9858-2F86-8F5B27F5EB15}"/>
              </a:ext>
            </a:extLst>
          </p:cNvPr>
          <p:cNvSpPr>
            <a:spLocks noGrp="1"/>
          </p:cNvSpPr>
          <p:nvPr>
            <p:ph idx="1"/>
          </p:nvPr>
        </p:nvSpPr>
        <p:spPr/>
        <p:txBody>
          <a:bodyPr vert="horz" lIns="91440" tIns="45720" rIns="91440" bIns="45720" rtlCol="0" anchor="t">
            <a:normAutofit fontScale="62500" lnSpcReduction="20000"/>
          </a:bodyPr>
          <a:lstStyle/>
          <a:p>
            <a:r>
              <a:rPr lang="en-US" sz="3400" dirty="0"/>
              <a:t>We've collected our data, now we want to prepare it (clean &amp; format it)</a:t>
            </a:r>
            <a:endParaRPr lang="en-US" sz="3400" dirty="0">
              <a:cs typeface="Calibri"/>
            </a:endParaRPr>
          </a:p>
          <a:p>
            <a:r>
              <a:rPr lang="en-US" sz="3400" dirty="0">
                <a:cs typeface="Calibri"/>
              </a:rPr>
              <a:t>Data cleaning includes removing and replacing junk data, filling in some gaps if present</a:t>
            </a:r>
          </a:p>
          <a:p>
            <a:r>
              <a:rPr lang="en-US" sz="3400" dirty="0"/>
              <a:t>This stage helps us gain a better understanding of the data and prepares it for further evaluation</a:t>
            </a:r>
            <a:endParaRPr lang="en-US" dirty="0">
              <a:cs typeface="Calibri"/>
            </a:endParaRPr>
          </a:p>
          <a:p>
            <a:endParaRPr lang="en-US" dirty="0"/>
          </a:p>
          <a:p>
            <a:pPr marL="0" indent="0">
              <a:buNone/>
            </a:pPr>
            <a:r>
              <a:rPr lang="en-US" sz="3400" b="1" dirty="0">
                <a:solidFill>
                  <a:schemeClr val="accent1">
                    <a:lumMod val="75000"/>
                  </a:schemeClr>
                </a:solidFill>
                <a:cs typeface="Calibri" panose="020F0502020204030204"/>
              </a:rPr>
              <a:t>Why?</a:t>
            </a:r>
          </a:p>
          <a:p>
            <a:pPr>
              <a:buFont typeface="Arial"/>
              <a:buChar char="•"/>
            </a:pPr>
            <a:r>
              <a:rPr lang="en-US" sz="3200" dirty="0">
                <a:ea typeface="+mn-lt"/>
                <a:cs typeface="+mn-lt"/>
              </a:rPr>
              <a:t>Most datasets have errors – missing values, duplicates, unwanted data points</a:t>
            </a:r>
            <a:endParaRPr lang="en-US" dirty="0">
              <a:ea typeface="+mn-lt"/>
              <a:cs typeface="+mn-lt"/>
            </a:endParaRPr>
          </a:p>
          <a:p>
            <a:pPr>
              <a:buFont typeface="Arial"/>
              <a:buChar char="•"/>
            </a:pPr>
            <a:r>
              <a:rPr lang="en-US" sz="3200" dirty="0">
                <a:cs typeface="Calibri"/>
              </a:rPr>
              <a:t>Clean data -&gt; reliable statistics -&gt; improved decision-making </a:t>
            </a:r>
          </a:p>
          <a:p>
            <a:pPr marL="0" indent="0">
              <a:buNone/>
            </a:pPr>
            <a:endParaRPr lang="en-US" sz="3200" dirty="0">
              <a:cs typeface="Calibri"/>
            </a:endParaRPr>
          </a:p>
          <a:p>
            <a:pPr marL="0" indent="0">
              <a:buNone/>
            </a:pPr>
            <a:r>
              <a:rPr lang="en-US" sz="3400" b="1" dirty="0">
                <a:solidFill>
                  <a:schemeClr val="accent1">
                    <a:lumMod val="75000"/>
                  </a:schemeClr>
                </a:solidFill>
                <a:cs typeface="Calibri"/>
              </a:rPr>
              <a:t>Fun fact!</a:t>
            </a:r>
          </a:p>
          <a:p>
            <a:pPr marL="0" indent="0">
              <a:buNone/>
            </a:pPr>
            <a:r>
              <a:rPr lang="en-US" sz="3200" dirty="0">
                <a:ea typeface="+mn-lt"/>
                <a:cs typeface="+mn-lt"/>
              </a:rPr>
              <a:t>Data preparation is the most time-consuming process, accounting for up to 80-90% of the total project duration, and this is the most crucial step throughout the entire life cycle.</a:t>
            </a:r>
            <a:endParaRPr lang="en-US" dirty="0"/>
          </a:p>
        </p:txBody>
      </p:sp>
    </p:spTree>
    <p:extLst>
      <p:ext uri="{BB962C8B-B14F-4D97-AF65-F5344CB8AC3E}">
        <p14:creationId xmlns:p14="http://schemas.microsoft.com/office/powerpoint/2010/main" val="3038662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608E-188C-0EDB-4D8B-CAB6C0089E75}"/>
              </a:ext>
            </a:extLst>
          </p:cNvPr>
          <p:cNvSpPr>
            <a:spLocks noGrp="1"/>
          </p:cNvSpPr>
          <p:nvPr>
            <p:ph type="title"/>
          </p:nvPr>
        </p:nvSpPr>
        <p:spPr/>
        <p:txBody>
          <a:bodyPr>
            <a:normAutofit/>
          </a:bodyPr>
          <a:lstStyle/>
          <a:p>
            <a:r>
              <a:rPr lang="en-US" sz="4000" b="1" dirty="0">
                <a:solidFill>
                  <a:schemeClr val="accent1">
                    <a:lumMod val="75000"/>
                  </a:schemeClr>
                </a:solidFill>
              </a:rPr>
              <a:t>4) Exploratory Data Analysis (EDA)</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3CA2AF09-41F2-9858-2F86-8F5B27F5EB15}"/>
              </a:ext>
            </a:extLst>
          </p:cNvPr>
          <p:cNvSpPr>
            <a:spLocks noGrp="1"/>
          </p:cNvSpPr>
          <p:nvPr>
            <p:ph idx="1"/>
          </p:nvPr>
        </p:nvSpPr>
        <p:spPr/>
        <p:txBody>
          <a:bodyPr vert="horz" lIns="91440" tIns="45720" rIns="91440" bIns="45720" rtlCol="0" anchor="t">
            <a:normAutofit/>
          </a:bodyPr>
          <a:lstStyle/>
          <a:p>
            <a:r>
              <a:rPr lang="en-US" sz="2000" dirty="0"/>
              <a:t>At this point, you have a wealth of data, you’ve been </a:t>
            </a:r>
            <a:r>
              <a:rPr lang="en-US" sz="2000" dirty="0">
                <a:cs typeface="Calibri" panose="020F0502020204030204"/>
              </a:rPr>
              <a:t>able </a:t>
            </a:r>
            <a:r>
              <a:rPr lang="en-US" sz="2000" dirty="0"/>
              <a:t>to clean </a:t>
            </a:r>
            <a:r>
              <a:rPr lang="en-US" sz="2000" dirty="0">
                <a:cs typeface="Calibri"/>
              </a:rPr>
              <a:t>and process the data to be as organized </a:t>
            </a:r>
            <a:r>
              <a:rPr lang="en-US" sz="2000" dirty="0">
                <a:ea typeface="+mn-lt"/>
                <a:cs typeface="+mn-lt"/>
              </a:rPr>
              <a:t>as possible. </a:t>
            </a:r>
            <a:endParaRPr lang="en-US" dirty="0"/>
          </a:p>
          <a:p>
            <a:endParaRPr lang="en-US" sz="2000" dirty="0">
              <a:ea typeface="+mn-lt"/>
              <a:cs typeface="+mn-lt"/>
            </a:endParaRPr>
          </a:p>
          <a:p>
            <a:pPr marL="0" indent="0">
              <a:buNone/>
            </a:pPr>
            <a:r>
              <a:rPr lang="en-US" sz="2000" b="1" dirty="0">
                <a:solidFill>
                  <a:schemeClr val="accent1">
                    <a:lumMod val="75000"/>
                  </a:schemeClr>
                </a:solidFill>
                <a:ea typeface="+mn-lt"/>
                <a:cs typeface="+mn-lt"/>
              </a:rPr>
              <a:t>What’s next?</a:t>
            </a:r>
          </a:p>
          <a:p>
            <a:r>
              <a:rPr lang="en-US" sz="2000" dirty="0">
                <a:ea typeface="+mn-lt"/>
                <a:cs typeface="+mn-lt"/>
              </a:rPr>
              <a:t>It’s time to explore our dataset and </a:t>
            </a:r>
            <a:r>
              <a:rPr lang="en-US" sz="2000" dirty="0">
                <a:cs typeface="Calibri"/>
              </a:rPr>
              <a:t>deeply inspect all the data features, data properties, uncover hidden patterns</a:t>
            </a:r>
            <a:r>
              <a:rPr lang="en-US" sz="2000" dirty="0">
                <a:ea typeface="+mn-lt"/>
                <a:cs typeface="+mn-lt"/>
              </a:rPr>
              <a:t>, gain intuition about the data, highlight most significant factors, figure out how to handle each feature.. etc. </a:t>
            </a:r>
            <a:endParaRPr lang="en-US" dirty="0">
              <a:cs typeface="Calibri" panose="020F0502020204030204"/>
            </a:endParaRPr>
          </a:p>
          <a:p>
            <a:r>
              <a:rPr lang="en-US" sz="2000" dirty="0">
                <a:ea typeface="+mn-lt"/>
                <a:cs typeface="+mn-lt"/>
              </a:rPr>
              <a:t>This entire process is referred to as Exploratory data analysis (EDA). EDA analyzes datasets to summarize characteristics often using statistical graphics and other data visualization methods.</a:t>
            </a:r>
          </a:p>
          <a:p>
            <a:r>
              <a:rPr lang="en-US" sz="2000" dirty="0">
                <a:cs typeface="Calibri"/>
              </a:rPr>
              <a:t>This step is important because it helps us explore and understand what is in the data, and make sense of it</a:t>
            </a:r>
          </a:p>
        </p:txBody>
      </p:sp>
    </p:spTree>
    <p:extLst>
      <p:ext uri="{BB962C8B-B14F-4D97-AF65-F5344CB8AC3E}">
        <p14:creationId xmlns:p14="http://schemas.microsoft.com/office/powerpoint/2010/main" val="415554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608E-188C-0EDB-4D8B-CAB6C0089E75}"/>
              </a:ext>
            </a:extLst>
          </p:cNvPr>
          <p:cNvSpPr>
            <a:spLocks noGrp="1"/>
          </p:cNvSpPr>
          <p:nvPr>
            <p:ph type="title"/>
          </p:nvPr>
        </p:nvSpPr>
        <p:spPr/>
        <p:txBody>
          <a:bodyPr>
            <a:normAutofit/>
          </a:bodyPr>
          <a:lstStyle/>
          <a:p>
            <a:r>
              <a:rPr lang="en-US" sz="4000" b="1" dirty="0">
                <a:solidFill>
                  <a:schemeClr val="accent1">
                    <a:lumMod val="75000"/>
                  </a:schemeClr>
                </a:solidFill>
              </a:rPr>
              <a:t>5) Model Building and Evaluation</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3CA2AF09-41F2-9858-2F86-8F5B27F5EB15}"/>
              </a:ext>
            </a:extLst>
          </p:cNvPr>
          <p:cNvSpPr>
            <a:spLocks noGrp="1"/>
          </p:cNvSpPr>
          <p:nvPr>
            <p:ph idx="1"/>
          </p:nvPr>
        </p:nvSpPr>
        <p:spPr/>
        <p:txBody>
          <a:bodyPr vert="horz" lIns="91440" tIns="45720" rIns="91440" bIns="45720" rtlCol="0" anchor="t">
            <a:normAutofit lnSpcReduction="10000"/>
          </a:bodyPr>
          <a:lstStyle/>
          <a:p>
            <a:pPr marL="0" indent="0">
              <a:buNone/>
            </a:pPr>
            <a:r>
              <a:rPr lang="en-US" sz="2000" dirty="0">
                <a:ea typeface="+mn-lt"/>
                <a:cs typeface="+mn-lt"/>
              </a:rPr>
              <a:t>This stage is all about doing the actual modelling of the data. Based on the problem we are trying to solve, the most suitable model for the dataset will be selected</a:t>
            </a:r>
          </a:p>
          <a:p>
            <a:pPr marL="0" indent="0">
              <a:buNone/>
            </a:pPr>
            <a:endParaRPr lang="en-US" sz="2000" dirty="0">
              <a:ea typeface="+mn-lt"/>
              <a:cs typeface="+mn-lt"/>
            </a:endParaRPr>
          </a:p>
          <a:p>
            <a:pPr marL="0" indent="0">
              <a:buNone/>
            </a:pPr>
            <a:r>
              <a:rPr lang="en-US" sz="2000" dirty="0">
                <a:ea typeface="+mn-lt"/>
                <a:cs typeface="+mn-lt"/>
              </a:rPr>
              <a:t>Specific techniques are used in building, and evaluating our model:</a:t>
            </a:r>
            <a:endParaRPr lang="en-US" dirty="0">
              <a:ea typeface="+mn-lt"/>
              <a:cs typeface="+mn-lt"/>
            </a:endParaRPr>
          </a:p>
          <a:p>
            <a:pPr marL="0" indent="0">
              <a:buNone/>
            </a:pPr>
            <a:r>
              <a:rPr lang="en-US" sz="2000" dirty="0">
                <a:cs typeface="Calibri"/>
              </a:rPr>
              <a:t>- Splitting dataset into train &amp; test sets:</a:t>
            </a:r>
          </a:p>
          <a:p>
            <a:r>
              <a:rPr lang="en-US" sz="2000" dirty="0">
                <a:cs typeface="Calibri"/>
              </a:rPr>
              <a:t>Training set – to build predictive models and evaluate your model's performance on unseen data points (making the model learn)</a:t>
            </a:r>
          </a:p>
          <a:p>
            <a:r>
              <a:rPr lang="en-US" sz="2000" dirty="0">
                <a:cs typeface="Calibri"/>
              </a:rPr>
              <a:t>Testing set – used to test the accuracy of the model after completing the training</a:t>
            </a:r>
          </a:p>
          <a:p>
            <a:pPr marL="0" indent="0">
              <a:buNone/>
            </a:pPr>
            <a:endParaRPr lang="en-US" sz="2000" dirty="0">
              <a:cs typeface="Calibri"/>
            </a:endParaRPr>
          </a:p>
          <a:p>
            <a:pPr marL="0" indent="0">
              <a:buNone/>
            </a:pPr>
            <a:r>
              <a:rPr lang="en-US" sz="2000" dirty="0">
                <a:cs typeface="Calibri"/>
              </a:rPr>
              <a:t>- Using evaluation metrics to examine how well your model works (accuracy, precision, </a:t>
            </a:r>
            <a:r>
              <a:rPr lang="en-US" sz="2000" dirty="0" err="1">
                <a:cs typeface="Calibri"/>
              </a:rPr>
              <a:t>etc</a:t>
            </a:r>
            <a:r>
              <a:rPr lang="en-US" sz="2000" dirty="0">
                <a:cs typeface="Calibri"/>
              </a:rPr>
              <a:t>)</a:t>
            </a:r>
          </a:p>
          <a:p>
            <a:pPr marL="0" indent="0">
              <a:buNone/>
            </a:pPr>
            <a:r>
              <a:rPr lang="en-US" sz="2000" dirty="0">
                <a:cs typeface="Calibri"/>
              </a:rPr>
              <a:t>- Based on evaluation results, you may need to tweak the model’s parameters to ensure that it generalizes well and can work well when exposed to previously unseen data. This process is known as hyperparameter tuning.</a:t>
            </a:r>
          </a:p>
        </p:txBody>
      </p:sp>
    </p:spTree>
    <p:extLst>
      <p:ext uri="{BB962C8B-B14F-4D97-AF65-F5344CB8AC3E}">
        <p14:creationId xmlns:p14="http://schemas.microsoft.com/office/powerpoint/2010/main" val="2188359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608E-188C-0EDB-4D8B-CAB6C0089E75}"/>
              </a:ext>
            </a:extLst>
          </p:cNvPr>
          <p:cNvSpPr>
            <a:spLocks noGrp="1"/>
          </p:cNvSpPr>
          <p:nvPr>
            <p:ph type="title"/>
          </p:nvPr>
        </p:nvSpPr>
        <p:spPr/>
        <p:txBody>
          <a:bodyPr>
            <a:normAutofit/>
          </a:bodyPr>
          <a:lstStyle/>
          <a:p>
            <a:r>
              <a:rPr lang="en-US" sz="4000" b="1" dirty="0">
                <a:solidFill>
                  <a:schemeClr val="accent1">
                    <a:lumMod val="75000"/>
                  </a:schemeClr>
                </a:solidFill>
              </a:rPr>
              <a:t>6) Communicating Model Results</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3CA2AF09-41F2-9858-2F86-8F5B27F5EB15}"/>
              </a:ext>
            </a:extLst>
          </p:cNvPr>
          <p:cNvSpPr>
            <a:spLocks noGrp="1"/>
          </p:cNvSpPr>
          <p:nvPr>
            <p:ph idx="1"/>
          </p:nvPr>
        </p:nvSpPr>
        <p:spPr/>
        <p:txBody>
          <a:bodyPr vert="horz" lIns="91440" tIns="45720" rIns="91440" bIns="45720" rtlCol="0" anchor="t">
            <a:normAutofit/>
          </a:bodyPr>
          <a:lstStyle/>
          <a:p>
            <a:r>
              <a:rPr lang="en-US" sz="2100" dirty="0">
                <a:ea typeface="+mn-lt"/>
                <a:cs typeface="+mn-lt"/>
              </a:rPr>
              <a:t>After building and evaluating the model, you need to communicate the model results and present your findings to stakeholders</a:t>
            </a:r>
          </a:p>
          <a:p>
            <a:r>
              <a:rPr lang="en-US" sz="2100" dirty="0"/>
              <a:t>Data visualizations: translating information into a visual context - For example: graphs, charts, tables, boxplots, scatter plots, bar charts, pie charts, etc.</a:t>
            </a:r>
          </a:p>
          <a:p>
            <a:endParaRPr lang="en-US" sz="2100" dirty="0"/>
          </a:p>
          <a:p>
            <a:pPr marL="0" indent="0">
              <a:buNone/>
            </a:pPr>
            <a:r>
              <a:rPr lang="en-US" sz="2100" b="1" dirty="0">
                <a:solidFill>
                  <a:schemeClr val="accent1">
                    <a:lumMod val="75000"/>
                  </a:schemeClr>
                </a:solidFill>
              </a:rPr>
              <a:t>Important:</a:t>
            </a:r>
          </a:p>
          <a:p>
            <a:r>
              <a:rPr lang="en-US" sz="2100" dirty="0"/>
              <a:t>It is critical to have storytelling skills to show stakeholders how a model helps address the business problems identified in the first phase of the life cycle</a:t>
            </a:r>
            <a:br>
              <a:rPr lang="en-US" sz="2000" dirty="0"/>
            </a:br>
            <a:endParaRPr lang="en-US" sz="2000" dirty="0">
              <a:cs typeface="Calibri"/>
            </a:endParaRPr>
          </a:p>
        </p:txBody>
      </p:sp>
    </p:spTree>
    <p:extLst>
      <p:ext uri="{BB962C8B-B14F-4D97-AF65-F5344CB8AC3E}">
        <p14:creationId xmlns:p14="http://schemas.microsoft.com/office/powerpoint/2010/main" val="1043995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608E-188C-0EDB-4D8B-CAB6C0089E75}"/>
              </a:ext>
            </a:extLst>
          </p:cNvPr>
          <p:cNvSpPr>
            <a:spLocks noGrp="1"/>
          </p:cNvSpPr>
          <p:nvPr>
            <p:ph type="title"/>
          </p:nvPr>
        </p:nvSpPr>
        <p:spPr/>
        <p:txBody>
          <a:bodyPr>
            <a:normAutofit/>
          </a:bodyPr>
          <a:lstStyle/>
          <a:p>
            <a:r>
              <a:rPr lang="en-US" sz="4000" b="1" dirty="0">
                <a:solidFill>
                  <a:schemeClr val="accent1">
                    <a:lumMod val="75000"/>
                  </a:schemeClr>
                </a:solidFill>
              </a:rPr>
              <a:t>7) Model Deployment and Maintenance</a:t>
            </a:r>
            <a:endParaRPr lang="en-US" dirty="0">
              <a:solidFill>
                <a:schemeClr val="accent1">
                  <a:lumMod val="75000"/>
                </a:schemeClr>
              </a:solidFill>
              <a:cs typeface="Calibri Light" panose="020F0302020204030204"/>
            </a:endParaRPr>
          </a:p>
        </p:txBody>
      </p:sp>
      <p:sp>
        <p:nvSpPr>
          <p:cNvPr id="3" name="Content Placeholder 2">
            <a:extLst>
              <a:ext uri="{FF2B5EF4-FFF2-40B4-BE49-F238E27FC236}">
                <a16:creationId xmlns:a16="http://schemas.microsoft.com/office/drawing/2014/main" id="{3CA2AF09-41F2-9858-2F86-8F5B27F5EB15}"/>
              </a:ext>
            </a:extLst>
          </p:cNvPr>
          <p:cNvSpPr>
            <a:spLocks noGrp="1"/>
          </p:cNvSpPr>
          <p:nvPr>
            <p:ph idx="1"/>
          </p:nvPr>
        </p:nvSpPr>
        <p:spPr/>
        <p:txBody>
          <a:bodyPr vert="horz" lIns="91440" tIns="45720" rIns="91440" bIns="45720" rtlCol="0" anchor="t">
            <a:normAutofit/>
          </a:bodyPr>
          <a:lstStyle/>
          <a:p>
            <a:r>
              <a:rPr lang="en-US" sz="2000" dirty="0">
                <a:ea typeface="+mn-lt"/>
                <a:cs typeface="+mn-lt"/>
              </a:rPr>
              <a:t>After communicating your findings and results, the next step is to deploy the actual model </a:t>
            </a:r>
          </a:p>
          <a:p>
            <a:r>
              <a:rPr lang="en-US" sz="2000" dirty="0">
                <a:cs typeface="Calibri"/>
              </a:rPr>
              <a:t>”No machine learning model is useful unless it’s deployed to production.”</a:t>
            </a:r>
          </a:p>
          <a:p>
            <a:endParaRPr lang="en-US" sz="2000" dirty="0">
              <a:cs typeface="Calibri"/>
            </a:endParaRPr>
          </a:p>
          <a:p>
            <a:endParaRPr lang="en-US" sz="2000" dirty="0">
              <a:cs typeface="Calibri"/>
            </a:endParaRPr>
          </a:p>
          <a:p>
            <a:r>
              <a:rPr lang="en-US" sz="2000" dirty="0">
                <a:cs typeface="Calibri"/>
              </a:rPr>
              <a:t>Now, we can see that we've gone through the basic steps in a data science lifecycle, and have transformed our business needs to actionable insights</a:t>
            </a:r>
          </a:p>
        </p:txBody>
      </p:sp>
    </p:spTree>
    <p:extLst>
      <p:ext uri="{BB962C8B-B14F-4D97-AF65-F5344CB8AC3E}">
        <p14:creationId xmlns:p14="http://schemas.microsoft.com/office/powerpoint/2010/main" val="172910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973960" cy="866311"/>
          </a:xfrm>
        </p:spPr>
        <p:txBody>
          <a:bodyPr>
            <a:normAutofit fontScale="90000"/>
          </a:bodyPr>
          <a:lstStyle/>
          <a:p>
            <a:r>
              <a:rPr lang="en-US" sz="5250" dirty="0">
                <a:latin typeface="Segoe UI"/>
                <a:cs typeface="Segoe UI"/>
              </a:rPr>
              <a:t>Today, we will focus on the first stage in the Data Science lifecycle together – </a:t>
            </a:r>
            <a:r>
              <a:rPr lang="en-US" sz="5250" dirty="0">
                <a:solidFill>
                  <a:srgbClr val="0070C0"/>
                </a:solidFill>
                <a:latin typeface="Segoe UI"/>
                <a:cs typeface="Segoe UI"/>
              </a:rPr>
              <a:t>Data cleaning &amp; preprocessing</a:t>
            </a:r>
            <a:endParaRPr lang="en-US" dirty="0">
              <a:solidFill>
                <a:srgbClr val="0070C0"/>
              </a:solidFill>
            </a:endParaRPr>
          </a:p>
        </p:txBody>
      </p:sp>
    </p:spTree>
    <p:extLst>
      <p:ext uri="{BB962C8B-B14F-4D97-AF65-F5344CB8AC3E}">
        <p14:creationId xmlns:p14="http://schemas.microsoft.com/office/powerpoint/2010/main" val="156408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58869" y="1548602"/>
            <a:ext cx="5363275" cy="369332"/>
          </a:xfrm>
        </p:spPr>
        <p:txBody>
          <a:bodyPr>
            <a:normAutofit fontScale="90000"/>
          </a:bodyPr>
          <a:lstStyle/>
          <a:p>
            <a:r>
              <a:rPr lang="en-GB" sz="2400" dirty="0">
                <a:solidFill>
                  <a:schemeClr val="bg1"/>
                </a:solidFill>
              </a:rPr>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637674" y="2158312"/>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Microsoft is dedicated to empowering every person and every organization on the planet to achieve more. </a:t>
            </a: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r>
              <a:rPr kumimoji="0" lang="en-GB" sz="18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This includes Microsoft Reactor events where we seek to provide a respectful, friendly, professional experience for everyone, regardless of gender, sexual orientation, physical appearance, disability, age, race or religion. </a:t>
            </a:r>
            <a:br>
              <a:rPr kumimoji="0" lang="en-GB" sz="18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We do not tolerate any behaviour that is harassing or degrading to any individual, in any form. Individuals are responsible for knowing and abiding by these standards. We encourage everyone to assist in creating a welcoming and safe environment.</a:t>
            </a:r>
            <a:endPar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aphicFrame>
        <p:nvGraphicFramePr>
          <p:cNvPr id="10" name="Title 4">
            <a:extLst>
              <a:ext uri="{FF2B5EF4-FFF2-40B4-BE49-F238E27FC236}">
                <a16:creationId xmlns:a16="http://schemas.microsoft.com/office/drawing/2014/main" id="{64B69F51-517C-48AA-AB27-D70BCF733BBF}"/>
              </a:ext>
            </a:extLst>
          </p:cNvPr>
          <p:cNvGraphicFramePr/>
          <p:nvPr>
            <p:extLst>
              <p:ext uri="{D42A27DB-BD31-4B8C-83A1-F6EECF244321}">
                <p14:modId xmlns:p14="http://schemas.microsoft.com/office/powerpoint/2010/main" val="2981124305"/>
              </p:ext>
            </p:extLst>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821F074-9A58-40A9-A9F9-532C2C3641DB}"/>
              </a:ext>
            </a:extLst>
          </p:cNvPr>
          <p:cNvPicPr>
            <a:picLocks noChangeAspect="1"/>
          </p:cNvPicPr>
          <p:nvPr/>
        </p:nvPicPr>
        <p:blipFill rotWithShape="1">
          <a:blip r:embed="rId8">
            <a:extLst>
              <a:ext uri="{28A0092B-C50C-407E-A947-70E740481C1C}">
                <a14:useLocalDpi xmlns:a14="http://schemas.microsoft.com/office/drawing/2010/main" val="0"/>
              </a:ext>
            </a:extLst>
          </a:blip>
          <a:srcRect l="26962" r="27183" b="19232"/>
          <a:stretch/>
        </p:blipFill>
        <p:spPr>
          <a:xfrm>
            <a:off x="253681" y="126416"/>
            <a:ext cx="2032320" cy="807302"/>
          </a:xfrm>
          <a:prstGeom prst="rect">
            <a:avLst/>
          </a:prstGeom>
        </p:spPr>
      </p:pic>
    </p:spTree>
    <p:extLst>
      <p:ext uri="{BB962C8B-B14F-4D97-AF65-F5344CB8AC3E}">
        <p14:creationId xmlns:p14="http://schemas.microsoft.com/office/powerpoint/2010/main" val="213627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B2E6-F378-919B-AF93-BB9BCEEC111A}"/>
              </a:ext>
            </a:extLst>
          </p:cNvPr>
          <p:cNvSpPr>
            <a:spLocks noGrp="1"/>
          </p:cNvSpPr>
          <p:nvPr>
            <p:ph type="title"/>
          </p:nvPr>
        </p:nvSpPr>
        <p:spPr/>
        <p:txBody>
          <a:bodyPr/>
          <a:lstStyle/>
          <a:p>
            <a:r>
              <a:rPr lang="en-US" b="1" dirty="0">
                <a:solidFill>
                  <a:schemeClr val="accent1">
                    <a:lumMod val="75000"/>
                  </a:schemeClr>
                </a:solidFill>
              </a:rPr>
              <a:t>Intro</a:t>
            </a:r>
            <a:endParaRPr lang="en-AE" b="1" dirty="0">
              <a:solidFill>
                <a:schemeClr val="accent1">
                  <a:lumMod val="75000"/>
                </a:schemeClr>
              </a:solidFill>
            </a:endParaRPr>
          </a:p>
        </p:txBody>
      </p:sp>
      <p:sp>
        <p:nvSpPr>
          <p:cNvPr id="3" name="Content Placeholder 2">
            <a:extLst>
              <a:ext uri="{FF2B5EF4-FFF2-40B4-BE49-F238E27FC236}">
                <a16:creationId xmlns:a16="http://schemas.microsoft.com/office/drawing/2014/main" id="{AD79D1FA-DAC8-080B-243A-EFDB242992A9}"/>
              </a:ext>
            </a:extLst>
          </p:cNvPr>
          <p:cNvSpPr>
            <a:spLocks noGrp="1"/>
          </p:cNvSpPr>
          <p:nvPr>
            <p:ph idx="1"/>
          </p:nvPr>
        </p:nvSpPr>
        <p:spPr/>
        <p:txBody>
          <a:bodyPr/>
          <a:lstStyle/>
          <a:p>
            <a:r>
              <a:rPr lang="en-US" sz="2400" dirty="0"/>
              <a:t>Real-world data is messy. You'll likely need to combine several data sources to get the data you actually want. The data from those sources will be incomplete and the data likely won't be formatted exactly the way you want it for your analysis. </a:t>
            </a:r>
          </a:p>
          <a:p>
            <a:r>
              <a:rPr lang="en-US" sz="2400" dirty="0"/>
              <a:t>For these reasons, most data scientists will tell you that about 80-90% of any project is spent just getting the data into a form that is ready to use for analysis.</a:t>
            </a:r>
          </a:p>
          <a:p>
            <a:pPr marL="0" indent="0">
              <a:buNone/>
            </a:pPr>
            <a:endParaRPr lang="en-US" sz="2400" dirty="0"/>
          </a:p>
          <a:p>
            <a:r>
              <a:rPr lang="en-US" sz="2400" dirty="0"/>
              <a:t>Data scientists agree that better data is even more important than the most powerful algorithms. This is because machine learning models only perform as well as the data they’re trained on. </a:t>
            </a:r>
          </a:p>
          <a:p>
            <a:endParaRPr lang="en-AE" dirty="0"/>
          </a:p>
        </p:txBody>
      </p:sp>
    </p:spTree>
    <p:extLst>
      <p:ext uri="{BB962C8B-B14F-4D97-AF65-F5344CB8AC3E}">
        <p14:creationId xmlns:p14="http://schemas.microsoft.com/office/powerpoint/2010/main" val="3338438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250" dirty="0">
                <a:latin typeface="Segoe UI"/>
                <a:cs typeface="Segoe UI"/>
              </a:rPr>
              <a:t>What is Data Cleaning?</a:t>
            </a:r>
            <a:endParaRPr lang="en-US" dirty="0">
              <a:latin typeface="Segoe UI"/>
              <a:cs typeface="Segoe UI"/>
            </a:endParaRPr>
          </a:p>
        </p:txBody>
      </p:sp>
    </p:spTree>
    <p:extLst>
      <p:ext uri="{BB962C8B-B14F-4D97-AF65-F5344CB8AC3E}">
        <p14:creationId xmlns:p14="http://schemas.microsoft.com/office/powerpoint/2010/main" val="429263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223C-ED59-476D-5177-6E30B200300B}"/>
              </a:ext>
            </a:extLst>
          </p:cNvPr>
          <p:cNvSpPr>
            <a:spLocks noGrp="1"/>
          </p:cNvSpPr>
          <p:nvPr>
            <p:ph type="title"/>
          </p:nvPr>
        </p:nvSpPr>
        <p:spPr/>
        <p:txBody>
          <a:bodyPr>
            <a:normAutofit/>
          </a:bodyPr>
          <a:lstStyle/>
          <a:p>
            <a:r>
              <a:rPr lang="en-US" sz="4000" b="1" dirty="0">
                <a:solidFill>
                  <a:schemeClr val="accent1">
                    <a:lumMod val="75000"/>
                  </a:schemeClr>
                </a:solidFill>
              </a:rPr>
              <a:t>What is Data Cleaning?</a:t>
            </a:r>
            <a:endParaRPr lang="en-US" sz="4000" b="1"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136A438B-A189-EC5B-388D-57B480B15290}"/>
              </a:ext>
            </a:extLst>
          </p:cNvPr>
          <p:cNvSpPr>
            <a:spLocks noGrp="1"/>
          </p:cNvSpPr>
          <p:nvPr>
            <p:ph idx="1"/>
          </p:nvPr>
        </p:nvSpPr>
        <p:spPr/>
        <p:txBody>
          <a:bodyPr vert="horz" lIns="91440" tIns="45720" rIns="91440" bIns="45720" rtlCol="0" anchor="t">
            <a:noAutofit/>
          </a:bodyPr>
          <a:lstStyle/>
          <a:p>
            <a:r>
              <a:rPr lang="en-US" sz="2400" dirty="0"/>
              <a:t>The process of fixing or removing incorrect, corrupted, incorrectly formatted, duplicate, or incomplete data within a dataset. </a:t>
            </a:r>
            <a:endParaRPr lang="en-US" sz="2400" dirty="0">
              <a:cs typeface="Calibri"/>
            </a:endParaRPr>
          </a:p>
          <a:p>
            <a:r>
              <a:rPr lang="en-US" sz="2400" dirty="0"/>
              <a:t>When combining multiple data sources, there are many opportunities for data to be duplicated or mislabeled. If data is incorrect, outcomes and algorithms are unreliable, even though they may look correct. </a:t>
            </a:r>
            <a:endParaRPr lang="en-US" sz="2400" dirty="0">
              <a:cs typeface="Calibri" panose="020F0502020204030204"/>
            </a:endParaRPr>
          </a:p>
          <a:p>
            <a:r>
              <a:rPr lang="en-US" sz="2400" dirty="0"/>
              <a:t>There is no one absolute way to prescribe the exact steps in the data cleaning process because the processes will vary from dataset to dataset. But it is crucial to establish a template for your data cleaning process so you know you are doing it the right way every time.</a:t>
            </a:r>
            <a:endParaRPr lang="en-US" sz="2400" dirty="0">
              <a:cs typeface="Calibri"/>
            </a:endParaRPr>
          </a:p>
          <a:p>
            <a:r>
              <a:rPr lang="en-US" sz="2400" dirty="0"/>
              <a:t>In short, data cleaning involves removing data that does not belong in your dataset</a:t>
            </a:r>
            <a:endParaRPr lang="en-US" sz="2400" dirty="0">
              <a:cs typeface="Calibri"/>
            </a:endParaRPr>
          </a:p>
        </p:txBody>
      </p:sp>
    </p:spTree>
    <p:extLst>
      <p:ext uri="{BB962C8B-B14F-4D97-AF65-F5344CB8AC3E}">
        <p14:creationId xmlns:p14="http://schemas.microsoft.com/office/powerpoint/2010/main" val="3591718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400" dirty="0">
                <a:latin typeface="Segoe UI"/>
                <a:cs typeface="Segoe UI"/>
              </a:rPr>
              <a:t>“Garbage in, Garbage out”</a:t>
            </a:r>
            <a:endParaRPr lang="en-US" sz="6000" dirty="0">
              <a:latin typeface="Segoe UI"/>
              <a:cs typeface="Segoe UI"/>
            </a:endParaRPr>
          </a:p>
        </p:txBody>
      </p:sp>
      <p:sp>
        <p:nvSpPr>
          <p:cNvPr id="2" name="TextBox 1">
            <a:extLst>
              <a:ext uri="{FF2B5EF4-FFF2-40B4-BE49-F238E27FC236}">
                <a16:creationId xmlns:a16="http://schemas.microsoft.com/office/drawing/2014/main" id="{347E9705-3125-387D-83F6-05AC23DC2358}"/>
              </a:ext>
            </a:extLst>
          </p:cNvPr>
          <p:cNvSpPr txBox="1"/>
          <p:nvPr/>
        </p:nvSpPr>
        <p:spPr>
          <a:xfrm>
            <a:off x="498764" y="3482170"/>
            <a:ext cx="7315200" cy="646331"/>
          </a:xfrm>
          <a:prstGeom prst="rect">
            <a:avLst/>
          </a:prstGeom>
          <a:noFill/>
        </p:spPr>
        <p:txBody>
          <a:bodyPr wrap="square" rtlCol="0">
            <a:spAutoFit/>
          </a:bodyPr>
          <a:lstStyle/>
          <a:p>
            <a:r>
              <a:rPr lang="en-US" sz="1800" dirty="0"/>
              <a:t>If you start with bad data (garbage), you’ll only get “garbage” results.</a:t>
            </a:r>
          </a:p>
          <a:p>
            <a:endParaRPr lang="en-US" dirty="0"/>
          </a:p>
        </p:txBody>
      </p:sp>
    </p:spTree>
    <p:extLst>
      <p:ext uri="{BB962C8B-B14F-4D97-AF65-F5344CB8AC3E}">
        <p14:creationId xmlns:p14="http://schemas.microsoft.com/office/powerpoint/2010/main" val="708078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05D5-DBE1-FD0F-CD4D-7BE262BC0806}"/>
              </a:ext>
            </a:extLst>
          </p:cNvPr>
          <p:cNvSpPr>
            <a:spLocks noGrp="1"/>
          </p:cNvSpPr>
          <p:nvPr>
            <p:ph type="title"/>
          </p:nvPr>
        </p:nvSpPr>
        <p:spPr/>
        <p:txBody>
          <a:bodyPr>
            <a:normAutofit/>
          </a:bodyPr>
          <a:lstStyle/>
          <a:p>
            <a:r>
              <a:rPr lang="en-US" sz="4000" b="1" dirty="0">
                <a:solidFill>
                  <a:schemeClr val="accent1">
                    <a:lumMod val="75000"/>
                  </a:schemeClr>
                </a:solidFill>
              </a:rPr>
              <a:t>What is involved in data cleaning?</a:t>
            </a:r>
            <a:endParaRPr lang="en-US" dirty="0">
              <a:solidFill>
                <a:schemeClr val="accent1">
                  <a:lumMod val="75000"/>
                </a:schemeClr>
              </a:solidFill>
            </a:endParaRPr>
          </a:p>
        </p:txBody>
      </p:sp>
      <p:sp>
        <p:nvSpPr>
          <p:cNvPr id="3" name="Content Placeholder 2">
            <a:extLst>
              <a:ext uri="{FF2B5EF4-FFF2-40B4-BE49-F238E27FC236}">
                <a16:creationId xmlns:a16="http://schemas.microsoft.com/office/drawing/2014/main" id="{EBECFE7C-FF7A-7209-EDB6-7594E72E4ACF}"/>
              </a:ext>
            </a:extLst>
          </p:cNvPr>
          <p:cNvSpPr>
            <a:spLocks noGrp="1"/>
          </p:cNvSpPr>
          <p:nvPr>
            <p:ph idx="1"/>
          </p:nvPr>
        </p:nvSpPr>
        <p:spPr/>
        <p:txBody>
          <a:bodyPr vert="horz" lIns="91440" tIns="45720" rIns="91440" bIns="45720" rtlCol="0" anchor="t">
            <a:normAutofit fontScale="70000" lnSpcReduction="20000"/>
          </a:bodyPr>
          <a:lstStyle/>
          <a:p>
            <a:r>
              <a:rPr lang="en-US" sz="2400" dirty="0">
                <a:cs typeface="Calibri"/>
              </a:rPr>
              <a:t>Removing duplicates or irrelevant observations</a:t>
            </a:r>
          </a:p>
          <a:p>
            <a:r>
              <a:rPr lang="en-US" sz="2400" dirty="0">
                <a:cs typeface="Calibri"/>
              </a:rPr>
              <a:t>Fixing structural errors</a:t>
            </a:r>
          </a:p>
          <a:p>
            <a:r>
              <a:rPr lang="en-US" sz="2400" dirty="0">
                <a:cs typeface="Calibri"/>
              </a:rPr>
              <a:t>Filtering/dealing with unwanted outliers</a:t>
            </a:r>
          </a:p>
          <a:p>
            <a:r>
              <a:rPr lang="en-US" sz="2400" dirty="0">
                <a:cs typeface="Calibri"/>
              </a:rPr>
              <a:t>Handling missing data/NULL values</a:t>
            </a:r>
          </a:p>
          <a:p>
            <a:r>
              <a:rPr lang="en-US" sz="2400" dirty="0">
                <a:cs typeface="Calibri"/>
              </a:rPr>
              <a:t>Normalization</a:t>
            </a:r>
          </a:p>
          <a:p>
            <a:r>
              <a:rPr lang="en-US" sz="2400" dirty="0">
                <a:cs typeface="Calibri"/>
              </a:rPr>
              <a:t>Converting categorical into numerical values</a:t>
            </a:r>
          </a:p>
          <a:p>
            <a:r>
              <a:rPr lang="en-US" sz="2400" dirty="0">
                <a:cs typeface="Calibri"/>
              </a:rPr>
              <a:t>Basic validation</a:t>
            </a:r>
          </a:p>
          <a:p>
            <a:endParaRPr lang="en-US" sz="2400" dirty="0">
              <a:cs typeface="Calibri"/>
            </a:endParaRPr>
          </a:p>
          <a:p>
            <a:pPr marL="0" indent="0">
              <a:buNone/>
            </a:pPr>
            <a:r>
              <a:rPr lang="en-US" sz="2400" b="1" dirty="0">
                <a:solidFill>
                  <a:schemeClr val="accent1">
                    <a:lumMod val="75000"/>
                  </a:schemeClr>
                </a:solidFill>
                <a:cs typeface="Calibri"/>
              </a:rPr>
              <a:t>Why?</a:t>
            </a:r>
          </a:p>
          <a:p>
            <a:r>
              <a:rPr lang="en-US" sz="2400" dirty="0">
                <a:cs typeface="Calibri"/>
              </a:rPr>
              <a:t>Having clean data will ultimately increase overall productivity and allow for the highest quality information in your decision-making. </a:t>
            </a:r>
          </a:p>
          <a:p>
            <a:endParaRPr lang="en-US" sz="2400" dirty="0">
              <a:cs typeface="Calibri"/>
            </a:endParaRPr>
          </a:p>
          <a:p>
            <a:pPr marL="0" indent="0">
              <a:buNone/>
            </a:pPr>
            <a:r>
              <a:rPr lang="en-US" sz="2400" b="1" dirty="0">
                <a:solidFill>
                  <a:schemeClr val="accent1">
                    <a:lumMod val="75000"/>
                  </a:schemeClr>
                </a:solidFill>
                <a:cs typeface="Calibri"/>
              </a:rPr>
              <a:t>How?</a:t>
            </a:r>
          </a:p>
          <a:p>
            <a:r>
              <a:rPr lang="en-US" sz="2400" dirty="0"/>
              <a:t>While the techniques used for data cleaning may vary according to the types of data stored, we will be walking through a number of basic steps to help you get a clean &amp; neat dataset</a:t>
            </a:r>
            <a:endParaRPr lang="en-US" sz="2400" dirty="0">
              <a:cs typeface="Calibri"/>
            </a:endParaRPr>
          </a:p>
          <a:p>
            <a:pPr marL="0" indent="0">
              <a:buNone/>
            </a:pPr>
            <a:endParaRPr lang="en-US" sz="2000" dirty="0">
              <a:cs typeface="Calibri"/>
            </a:endParaRPr>
          </a:p>
          <a:p>
            <a:endParaRPr lang="en-AE" dirty="0">
              <a:cs typeface="Calibri" panose="020F0502020204030204"/>
            </a:endParaRPr>
          </a:p>
        </p:txBody>
      </p:sp>
    </p:spTree>
    <p:extLst>
      <p:ext uri="{BB962C8B-B14F-4D97-AF65-F5344CB8AC3E}">
        <p14:creationId xmlns:p14="http://schemas.microsoft.com/office/powerpoint/2010/main" val="4228536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Get rid of the dirt from your data — Data Cleaning techniques | by Caston  Fernandes | Medium">
            <a:extLst>
              <a:ext uri="{FF2B5EF4-FFF2-40B4-BE49-F238E27FC236}">
                <a16:creationId xmlns:a16="http://schemas.microsoft.com/office/drawing/2014/main" id="{2E08A896-C755-87E5-A988-58129ACAF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90" y="949036"/>
            <a:ext cx="8712020" cy="495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937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491E3-6D03-CB5A-B283-7952B0FEA3E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1">
                    <a:lumMod val="85000"/>
                    <a:lumOff val="15000"/>
                  </a:schemeClr>
                </a:solidFill>
              </a:rPr>
              <a:t> </a:t>
            </a:r>
          </a:p>
        </p:txBody>
      </p:sp>
      <p:pic>
        <p:nvPicPr>
          <p:cNvPr id="3" name="Picture 2">
            <a:extLst>
              <a:ext uri="{FF2B5EF4-FFF2-40B4-BE49-F238E27FC236}">
                <a16:creationId xmlns:a16="http://schemas.microsoft.com/office/drawing/2014/main" id="{9C407512-CC84-D76C-3324-C64B81D65EFA}"/>
              </a:ext>
            </a:extLst>
          </p:cNvPr>
          <p:cNvPicPr>
            <a:picLocks noChangeAspect="1"/>
          </p:cNvPicPr>
          <p:nvPr/>
        </p:nvPicPr>
        <p:blipFill rotWithShape="1">
          <a:blip r:embed="rId2"/>
          <a:srcRect b="8035"/>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4059992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F5C1-1EF7-2F99-6B47-502A173E210C}"/>
              </a:ext>
            </a:extLst>
          </p:cNvPr>
          <p:cNvSpPr>
            <a:spLocks noGrp="1"/>
          </p:cNvSpPr>
          <p:nvPr>
            <p:ph type="title"/>
          </p:nvPr>
        </p:nvSpPr>
        <p:spPr>
          <a:xfrm>
            <a:off x="838200" y="365125"/>
            <a:ext cx="11039475" cy="1335088"/>
          </a:xfrm>
        </p:spPr>
        <p:txBody>
          <a:bodyPr>
            <a:normAutofit/>
          </a:bodyPr>
          <a:lstStyle/>
          <a:p>
            <a:r>
              <a:rPr lang="en-US" sz="4000" dirty="0">
                <a:solidFill>
                  <a:schemeClr val="accent1">
                    <a:lumMod val="75000"/>
                  </a:schemeClr>
                </a:solidFill>
              </a:rPr>
              <a:t>Step 1: Remove duplicates or irrelevant observations</a:t>
            </a:r>
            <a:endParaRPr lang="en-US" sz="4000"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ACEEA55B-2D78-5D36-F1AB-4A3EB7D834E3}"/>
              </a:ext>
            </a:extLst>
          </p:cNvPr>
          <p:cNvSpPr>
            <a:spLocks noGrp="1"/>
          </p:cNvSpPr>
          <p:nvPr>
            <p:ph idx="1"/>
          </p:nvPr>
        </p:nvSpPr>
        <p:spPr>
          <a:xfrm>
            <a:off x="838200" y="1530061"/>
            <a:ext cx="10725727" cy="4351338"/>
          </a:xfrm>
        </p:spPr>
        <p:txBody>
          <a:bodyPr vert="horz" lIns="91440" tIns="45720" rIns="91440" bIns="45720" rtlCol="0" anchor="t">
            <a:noAutofit/>
          </a:bodyPr>
          <a:lstStyle/>
          <a:p>
            <a:pPr marL="0" indent="0">
              <a:buNone/>
            </a:pPr>
            <a:r>
              <a:rPr lang="en-US" sz="1800" dirty="0"/>
              <a:t>Every dataset could consist of unwanted observations, such as duplicates or irrelevant observations. </a:t>
            </a:r>
          </a:p>
          <a:p>
            <a:r>
              <a:rPr lang="en-US" sz="1800" dirty="0"/>
              <a:t>Duplicate observations will happen most often during data collection. When you combine data sets from multiple places, scrape data, or receive data from clients or multiple departments, there are opportunities to create duplicate data. </a:t>
            </a:r>
          </a:p>
          <a:p>
            <a:r>
              <a:rPr lang="en-US" sz="1800" dirty="0"/>
              <a:t>Irrelevant observations are when you notice observations that do not fit into the specific problem you are trying to analyze. </a:t>
            </a:r>
          </a:p>
          <a:p>
            <a:pPr marL="0" indent="0">
              <a:buNone/>
            </a:pPr>
            <a:r>
              <a:rPr lang="en-US" sz="1800" dirty="0">
                <a:cs typeface="Calibri"/>
              </a:rPr>
              <a:t>Consider removing things like hashtags, URLs, emojis, HTML tags, etc., unless they are necessarily a part of your analysis. </a:t>
            </a:r>
          </a:p>
          <a:p>
            <a:pPr marL="0" indent="0">
              <a:buNone/>
            </a:pPr>
            <a:endParaRPr lang="en-US" sz="1800" b="1" dirty="0">
              <a:solidFill>
                <a:schemeClr val="accent1">
                  <a:lumMod val="75000"/>
                </a:schemeClr>
              </a:solidFill>
            </a:endParaRPr>
          </a:p>
          <a:p>
            <a:pPr marL="0" indent="0">
              <a:buNone/>
            </a:pPr>
            <a:r>
              <a:rPr lang="en-US" sz="2000" b="1" dirty="0">
                <a:solidFill>
                  <a:schemeClr val="accent1">
                    <a:lumMod val="75000"/>
                  </a:schemeClr>
                </a:solidFill>
              </a:rPr>
              <a:t>Example:</a:t>
            </a:r>
            <a:r>
              <a:rPr lang="en-US" sz="2000" dirty="0">
                <a:solidFill>
                  <a:schemeClr val="accent1">
                    <a:lumMod val="75000"/>
                  </a:schemeClr>
                </a:solidFill>
              </a:rPr>
              <a:t> </a:t>
            </a:r>
          </a:p>
          <a:p>
            <a:r>
              <a:rPr lang="en-US" sz="1800" dirty="0">
                <a:cs typeface="Calibri"/>
              </a:rPr>
              <a:t>Some users click the enter button many times. The form’s data gets entered many times, so remove duplicate values if found.</a:t>
            </a:r>
          </a:p>
          <a:p>
            <a:r>
              <a:rPr lang="en-US" sz="1800" dirty="0"/>
              <a:t>If you want to analyze data regarding millennial customers, but your dataset includes older generations, you might remove those irrelevant observations. This can make analysis more efficient and minimize distraction from your primary target—as well as creating a more manageable dataset.</a:t>
            </a:r>
          </a:p>
        </p:txBody>
      </p:sp>
    </p:spTree>
    <p:extLst>
      <p:ext uri="{BB962C8B-B14F-4D97-AF65-F5344CB8AC3E}">
        <p14:creationId xmlns:p14="http://schemas.microsoft.com/office/powerpoint/2010/main" val="396669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4F50-BCA7-03AD-677E-7E6643219FF8}"/>
              </a:ext>
            </a:extLst>
          </p:cNvPr>
          <p:cNvSpPr>
            <a:spLocks noGrp="1"/>
          </p:cNvSpPr>
          <p:nvPr>
            <p:ph type="title"/>
          </p:nvPr>
        </p:nvSpPr>
        <p:spPr/>
        <p:txBody>
          <a:bodyPr>
            <a:normAutofit/>
          </a:bodyPr>
          <a:lstStyle/>
          <a:p>
            <a:r>
              <a:rPr lang="en-US" sz="4000" dirty="0">
                <a:solidFill>
                  <a:schemeClr val="accent1">
                    <a:lumMod val="75000"/>
                  </a:schemeClr>
                </a:solidFill>
              </a:rPr>
              <a:t>Step 2: Fix structural errors</a:t>
            </a:r>
            <a:endParaRPr lang="en-US" sz="4000"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E82A3657-703E-888A-55F1-91C40DE082A5}"/>
              </a:ext>
            </a:extLst>
          </p:cNvPr>
          <p:cNvSpPr>
            <a:spLocks noGrp="1"/>
          </p:cNvSpPr>
          <p:nvPr>
            <p:ph idx="1"/>
          </p:nvPr>
        </p:nvSpPr>
        <p:spPr>
          <a:xfrm>
            <a:off x="838199" y="1825625"/>
            <a:ext cx="10919691" cy="4351338"/>
          </a:xfrm>
        </p:spPr>
        <p:txBody>
          <a:bodyPr vert="horz" lIns="91440" tIns="45720" rIns="91440" bIns="45720" rtlCol="0" anchor="t">
            <a:normAutofit fontScale="92500" lnSpcReduction="20000"/>
          </a:bodyPr>
          <a:lstStyle/>
          <a:p>
            <a:r>
              <a:rPr lang="en-US" sz="2400" dirty="0"/>
              <a:t>Structural errors include things like misspellings, typos, strange naming conventions, incorrect capitalization, incorrect word use, etc. </a:t>
            </a:r>
            <a:endParaRPr lang="en-US" sz="2400" dirty="0">
              <a:cs typeface="Calibri"/>
            </a:endParaRPr>
          </a:p>
          <a:p>
            <a:r>
              <a:rPr lang="en-US" sz="2400" dirty="0"/>
              <a:t>These inconsistencies can cause mislabeled categories or classes and can affect analysis because most machine learning applications wouldn’t recognize the mistakes and your analyses would be skewed</a:t>
            </a:r>
          </a:p>
          <a:p>
            <a:pPr marL="0" indent="0">
              <a:buNone/>
            </a:pPr>
            <a:endParaRPr lang="en-US" sz="2400" b="1" dirty="0">
              <a:cs typeface="Calibri"/>
            </a:endParaRPr>
          </a:p>
          <a:p>
            <a:pPr marL="0" indent="0">
              <a:buNone/>
            </a:pPr>
            <a:r>
              <a:rPr lang="en-US" sz="2400" b="1" dirty="0">
                <a:solidFill>
                  <a:schemeClr val="accent1">
                    <a:lumMod val="75000"/>
                  </a:schemeClr>
                </a:solidFill>
              </a:rPr>
              <a:t>Examples:</a:t>
            </a:r>
            <a:endParaRPr lang="en-US" sz="2400" b="1" dirty="0">
              <a:solidFill>
                <a:schemeClr val="accent1">
                  <a:lumMod val="75000"/>
                </a:schemeClr>
              </a:solidFill>
              <a:cs typeface="Calibri"/>
            </a:endParaRPr>
          </a:p>
          <a:p>
            <a:r>
              <a:rPr lang="en-US" sz="2400" dirty="0"/>
              <a:t>If you’re running an analysis on different data sets – one with a ‘women’ column and another with a ‘female’ column, you would have to standardize the title. Similarly, things like dates, addresses, phone numbers, etc. need to be standardized, so that computers can understand them.</a:t>
            </a:r>
          </a:p>
          <a:p>
            <a:r>
              <a:rPr lang="en-US" sz="2400" dirty="0"/>
              <a:t>You may find “N/A” and “Not Applicable” both appear, but they should be analyzed as the same category.</a:t>
            </a:r>
            <a:endParaRPr lang="en-US" sz="2400" dirty="0">
              <a:cs typeface="Calibri" panose="020F0502020204030204"/>
            </a:endParaRPr>
          </a:p>
          <a:p>
            <a:r>
              <a:rPr lang="en-US" sz="2400" dirty="0">
                <a:cs typeface="Calibri" panose="020F0502020204030204"/>
              </a:rPr>
              <a:t>"Dubai" and "</a:t>
            </a:r>
            <a:r>
              <a:rPr lang="en-US" sz="2400" dirty="0" err="1">
                <a:cs typeface="Calibri"/>
              </a:rPr>
              <a:t>dubai</a:t>
            </a:r>
            <a:r>
              <a:rPr lang="en-US" sz="2400" dirty="0">
                <a:cs typeface="Calibri"/>
              </a:rPr>
              <a:t>" </a:t>
            </a:r>
          </a:p>
          <a:p>
            <a:endParaRPr lang="en-US" dirty="0">
              <a:cs typeface="Calibri" panose="020F0502020204030204"/>
            </a:endParaRPr>
          </a:p>
          <a:p>
            <a:endParaRPr lang="en-AE" dirty="0">
              <a:cs typeface="Calibri" panose="020F0502020204030204"/>
            </a:endParaRPr>
          </a:p>
        </p:txBody>
      </p:sp>
    </p:spTree>
    <p:extLst>
      <p:ext uri="{BB962C8B-B14F-4D97-AF65-F5344CB8AC3E}">
        <p14:creationId xmlns:p14="http://schemas.microsoft.com/office/powerpoint/2010/main" val="1478701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4844-6C04-55A7-A5AC-3E1B33127E6B}"/>
              </a:ext>
            </a:extLst>
          </p:cNvPr>
          <p:cNvSpPr>
            <a:spLocks noGrp="1"/>
          </p:cNvSpPr>
          <p:nvPr>
            <p:ph type="title"/>
          </p:nvPr>
        </p:nvSpPr>
        <p:spPr/>
        <p:txBody>
          <a:bodyPr>
            <a:normAutofit/>
          </a:bodyPr>
          <a:lstStyle/>
          <a:p>
            <a:r>
              <a:rPr lang="en-US" sz="4000" dirty="0">
                <a:solidFill>
                  <a:schemeClr val="accent1">
                    <a:lumMod val="75000"/>
                  </a:schemeClr>
                </a:solidFill>
              </a:rPr>
              <a:t>Step 3: Filter unwanted outliers</a:t>
            </a:r>
            <a:endParaRPr lang="en-US" sz="4000"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CAA56AF4-7C29-5472-41B2-52F75D0386F0}"/>
              </a:ext>
            </a:extLst>
          </p:cNvPr>
          <p:cNvSpPr>
            <a:spLocks noGrp="1"/>
          </p:cNvSpPr>
          <p:nvPr>
            <p:ph idx="1"/>
          </p:nvPr>
        </p:nvSpPr>
        <p:spPr/>
        <p:txBody>
          <a:bodyPr vert="horz" lIns="91440" tIns="45720" rIns="91440" bIns="45720" rtlCol="0" anchor="t">
            <a:normAutofit fontScale="92500" lnSpcReduction="20000"/>
          </a:bodyPr>
          <a:lstStyle/>
          <a:p>
            <a:r>
              <a:rPr lang="en-US" sz="2000" dirty="0"/>
              <a:t>An outlier is a piece of data that sits far away from the rest of our data - think of it as an unwanted value which is not fitting in datasets</a:t>
            </a:r>
          </a:p>
          <a:p>
            <a:r>
              <a:rPr lang="en-US" sz="2000" dirty="0"/>
              <a:t>Often, there will be one-off observations where they do not appear to fit within the data you are analyzing. If you have a legitimate reason to remove an outlier, like improper data-entry, doing so will help the performance of the data you are working with. However, sometimes it is the appearance of an outlier that will prove a theory you are working on. </a:t>
            </a:r>
            <a:endParaRPr lang="en-US" dirty="0"/>
          </a:p>
          <a:p>
            <a:r>
              <a:rPr lang="en-US" sz="2000" dirty="0"/>
              <a:t>Remember: just because an outlier exists, doesn’t mean it is incorrect. This step is needed to determine the validity of that number. If an outlier proves to be irrelevant for analysis or is a mistake, consider removing it.</a:t>
            </a:r>
          </a:p>
          <a:p>
            <a:endParaRPr lang="en-US" dirty="0">
              <a:cs typeface="Calibri"/>
            </a:endParaRPr>
          </a:p>
          <a:p>
            <a:pPr marL="0" indent="0">
              <a:buNone/>
            </a:pPr>
            <a:r>
              <a:rPr lang="en-US" sz="2200" b="1" dirty="0">
                <a:solidFill>
                  <a:schemeClr val="accent1">
                    <a:lumMod val="75000"/>
                  </a:schemeClr>
                </a:solidFill>
              </a:rPr>
              <a:t>Examples:</a:t>
            </a:r>
            <a:endParaRPr lang="en-US" b="1" dirty="0">
              <a:solidFill>
                <a:schemeClr val="accent1">
                  <a:lumMod val="75000"/>
                </a:schemeClr>
              </a:solidFill>
            </a:endParaRPr>
          </a:p>
          <a:p>
            <a:r>
              <a:rPr lang="en-US" sz="2000" dirty="0"/>
              <a:t>If you’re averaging a class’s test scores and one student refuses to answer any of the questions, his/her 0% would have a big impact on the overall average. In this case, you should consider deleting this data point, altogether. This may give results that are “actually” much closer to the average.</a:t>
            </a:r>
          </a:p>
          <a:p>
            <a:r>
              <a:rPr lang="en-US" sz="2000" dirty="0"/>
              <a:t>A ‘year’ field with a '9999' value – drop the outlier [incorrectly entered]</a:t>
            </a:r>
          </a:p>
          <a:p>
            <a:pPr marL="0" indent="0">
              <a:buNone/>
            </a:pPr>
            <a:r>
              <a:rPr lang="en-US" sz="2000" dirty="0"/>
              <a:t>One common method for removing outliers: boxplots</a:t>
            </a:r>
          </a:p>
          <a:p>
            <a:pPr marL="0" indent="0">
              <a:buNone/>
            </a:pPr>
            <a:endParaRPr lang="en-AE" dirty="0"/>
          </a:p>
        </p:txBody>
      </p:sp>
    </p:spTree>
    <p:extLst>
      <p:ext uri="{BB962C8B-B14F-4D97-AF65-F5344CB8AC3E}">
        <p14:creationId xmlns:p14="http://schemas.microsoft.com/office/powerpoint/2010/main" val="423864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a:cs typeface="Segoe UI Semibold"/>
              </a:rPr>
              <a:t>Speaker Bio</a:t>
            </a:r>
            <a:endParaRPr lang="en-US" dirty="0"/>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900427" y="2592543"/>
            <a:ext cx="9449144" cy="2431435"/>
          </a:xfrm>
        </p:spPr>
        <p:txBody>
          <a:bodyPr vert="horz" wrap="square" lIns="146304" tIns="91440" rIns="146304" bIns="91440" rtlCol="0" anchor="t">
            <a:spAutoFit/>
          </a:bodyPr>
          <a:lstStyle/>
          <a:p>
            <a:pPr>
              <a:spcAft>
                <a:spcPts val="500"/>
              </a:spcAft>
            </a:pPr>
            <a:r>
              <a:rPr lang="en-US" sz="4000" b="1" dirty="0">
                <a:latin typeface="Segoe UI" panose="020B0502040204020203" pitchFamily="34" charset="0"/>
                <a:cs typeface="Segoe UI" panose="020B0502040204020203" pitchFamily="34" charset="0"/>
              </a:rPr>
              <a:t>Hadeel Shubair</a:t>
            </a:r>
          </a:p>
          <a:p>
            <a:pPr>
              <a:lnSpc>
                <a:spcPts val="1800"/>
              </a:lnSpc>
              <a:spcAft>
                <a:spcPts val="500"/>
              </a:spcAft>
            </a:pPr>
            <a:r>
              <a:rPr lang="en-US" sz="2000" b="1" i="1" dirty="0">
                <a:solidFill>
                  <a:schemeClr val="tx1"/>
                </a:solidFill>
                <a:latin typeface="Segoe UI" panose="020B0502040204020203" pitchFamily="34" charset="0"/>
                <a:cs typeface="Segoe UI" panose="020B0502040204020203" pitchFamily="34" charset="0"/>
              </a:rPr>
              <a:t> </a:t>
            </a:r>
            <a:r>
              <a:rPr lang="en-US" sz="1800" b="1" dirty="0">
                <a:solidFill>
                  <a:schemeClr val="bg2">
                    <a:lumMod val="10000"/>
                  </a:schemeClr>
                </a:solidFill>
                <a:latin typeface="Segoe UI" panose="020B0502040204020203" pitchFamily="34" charset="0"/>
                <a:cs typeface="Segoe UI" panose="020B0502040204020203" pitchFamily="34" charset="0"/>
              </a:rPr>
              <a:t>Goal: To take you on a journey in Data Analytics and share my knowledge with you!</a:t>
            </a:r>
          </a:p>
          <a:p>
            <a:pPr>
              <a:lnSpc>
                <a:spcPts val="1800"/>
              </a:lnSpc>
              <a:spcAft>
                <a:spcPts val="500"/>
              </a:spcAft>
            </a:pPr>
            <a:r>
              <a:rPr lang="en-US" sz="1800" b="1" dirty="0">
                <a:solidFill>
                  <a:schemeClr val="bg2">
                    <a:lumMod val="10000"/>
                  </a:schemeClr>
                </a:solidFill>
                <a:latin typeface="Segoe UI" panose="020B0502040204020203" pitchFamily="34" charset="0"/>
                <a:cs typeface="Segoe UI" panose="020B0502040204020203" pitchFamily="34" charset="0"/>
              </a:rPr>
              <a:t>           </a:t>
            </a:r>
            <a:endParaRPr lang="en-US" sz="1400" dirty="0">
              <a:solidFill>
                <a:schemeClr val="bg2">
                  <a:lumMod val="10000"/>
                </a:schemeClr>
              </a:solidFill>
              <a:latin typeface="Segoe UI" panose="020B0502040204020203" pitchFamily="34" charset="0"/>
              <a:cs typeface="Segoe UI" panose="020B0502040204020203" pitchFamily="34" charset="0"/>
            </a:endParaRPr>
          </a:p>
          <a:p>
            <a:pPr>
              <a:lnSpc>
                <a:spcPts val="1800"/>
              </a:lnSpc>
              <a:spcAft>
                <a:spcPts val="500"/>
              </a:spcAft>
            </a:pPr>
            <a:r>
              <a:rPr lang="en-US" sz="1800" b="1" dirty="0">
                <a:solidFill>
                  <a:schemeClr val="bg2">
                    <a:lumMod val="10000"/>
                  </a:schemeClr>
                </a:solidFill>
                <a:latin typeface="Segoe UI" panose="020B0502040204020203" pitchFamily="34" charset="0"/>
                <a:cs typeface="Segoe UI" panose="020B0502040204020203" pitchFamily="34" charset="0"/>
              </a:rPr>
              <a:t>          Hadeel Shubair</a:t>
            </a:r>
            <a:endParaRPr lang="en-US" sz="1400" dirty="0">
              <a:solidFill>
                <a:schemeClr val="bg2">
                  <a:lumMod val="10000"/>
                </a:schemeClr>
              </a:solidFill>
              <a:latin typeface="Segoe UI" panose="020B0502040204020203" pitchFamily="34" charset="0"/>
              <a:cs typeface="Segoe UI" panose="020B0502040204020203" pitchFamily="34" charset="0"/>
            </a:endParaRPr>
          </a:p>
          <a:p>
            <a:pPr>
              <a:lnSpc>
                <a:spcPts val="1800"/>
              </a:lnSpc>
            </a:pPr>
            <a:r>
              <a:rPr lang="en-US" sz="1800" b="1" dirty="0">
                <a:solidFill>
                  <a:schemeClr val="bg2">
                    <a:lumMod val="10000"/>
                  </a:schemeClr>
                </a:solidFill>
                <a:latin typeface="Segoe UI" panose="020B0502040204020203" pitchFamily="34" charset="0"/>
                <a:cs typeface="Segoe UI" panose="020B0502040204020203" pitchFamily="34" charset="0"/>
              </a:rPr>
              <a:t>          v-hshubair@microsoft.com</a:t>
            </a:r>
          </a:p>
        </p:txBody>
      </p:sp>
      <p:pic>
        <p:nvPicPr>
          <p:cNvPr id="9" name="Picture 8" descr="Graphical user interface, application&#10;&#10;Description automatically generated"/>
          <p:cNvPicPr>
            <a:picLocks noChangeAspect="1"/>
          </p:cNvPicPr>
          <p:nvPr/>
        </p:nvPicPr>
        <p:blipFill rotWithShape="1">
          <a:blip r:embed="rId2"/>
          <a:srcRect/>
          <a:stretch/>
        </p:blipFill>
        <p:spPr>
          <a:xfrm>
            <a:off x="634652" y="2591007"/>
            <a:ext cx="2267878" cy="2278316"/>
          </a:xfrm>
          <a:prstGeom prst="ellipse">
            <a:avLst/>
          </a:prstGeom>
        </p:spPr>
      </p:pic>
      <p:pic>
        <p:nvPicPr>
          <p:cNvPr id="3" name="Picture 3" descr="Logo&#10;&#10;Description automatically generated">
            <a:extLst>
              <a:ext uri="{FF2B5EF4-FFF2-40B4-BE49-F238E27FC236}">
                <a16:creationId xmlns:a16="http://schemas.microsoft.com/office/drawing/2014/main" id="{FD5755D5-3147-0F0C-570A-EF210E7F2494}"/>
              </a:ext>
            </a:extLst>
          </p:cNvPr>
          <p:cNvPicPr>
            <a:picLocks noChangeAspect="1"/>
          </p:cNvPicPr>
          <p:nvPr/>
        </p:nvPicPr>
        <p:blipFill>
          <a:blip r:embed="rId3"/>
          <a:stretch>
            <a:fillRect/>
          </a:stretch>
        </p:blipFill>
        <p:spPr>
          <a:xfrm>
            <a:off x="3112522" y="4091695"/>
            <a:ext cx="534836" cy="425467"/>
          </a:xfrm>
          <a:prstGeom prst="rect">
            <a:avLst/>
          </a:prstGeom>
        </p:spPr>
      </p:pic>
      <p:pic>
        <p:nvPicPr>
          <p:cNvPr id="4" name="Graphic 4" descr="Email with solid fill">
            <a:extLst>
              <a:ext uri="{FF2B5EF4-FFF2-40B4-BE49-F238E27FC236}">
                <a16:creationId xmlns:a16="http://schemas.microsoft.com/office/drawing/2014/main" id="{2E4E506B-AC62-64D1-896A-7AE98A2673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7566" y="4517162"/>
            <a:ext cx="404748" cy="373433"/>
          </a:xfrm>
          <a:prstGeom prst="rect">
            <a:avLst/>
          </a:prstGeom>
        </p:spPr>
      </p:pic>
    </p:spTree>
    <p:extLst>
      <p:ext uri="{BB962C8B-B14F-4D97-AF65-F5344CB8AC3E}">
        <p14:creationId xmlns:p14="http://schemas.microsoft.com/office/powerpoint/2010/main" val="1452687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7ABB-C163-A2BE-8115-BB261ED4F435}"/>
              </a:ext>
            </a:extLst>
          </p:cNvPr>
          <p:cNvSpPr>
            <a:spLocks noGrp="1"/>
          </p:cNvSpPr>
          <p:nvPr>
            <p:ph type="title"/>
          </p:nvPr>
        </p:nvSpPr>
        <p:spPr/>
        <p:txBody>
          <a:bodyPr>
            <a:normAutofit/>
          </a:bodyPr>
          <a:lstStyle/>
          <a:p>
            <a:r>
              <a:rPr lang="en-US" sz="4000" dirty="0">
                <a:solidFill>
                  <a:schemeClr val="accent1">
                    <a:lumMod val="75000"/>
                  </a:schemeClr>
                </a:solidFill>
              </a:rPr>
              <a:t>Step 4: Handle missing/NULL values</a:t>
            </a:r>
            <a:endParaRPr lang="en-US" sz="4000"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9FB4BA84-4E86-8275-E2CE-B21B94A12BF9}"/>
              </a:ext>
            </a:extLst>
          </p:cNvPr>
          <p:cNvSpPr>
            <a:spLocks noGrp="1"/>
          </p:cNvSpPr>
          <p:nvPr>
            <p:ph idx="1"/>
          </p:nvPr>
        </p:nvSpPr>
        <p:spPr/>
        <p:txBody>
          <a:bodyPr vert="horz" lIns="91440" tIns="45720" rIns="91440" bIns="45720" rtlCol="0" anchor="t">
            <a:noAutofit/>
          </a:bodyPr>
          <a:lstStyle/>
          <a:p>
            <a:pPr marL="0" indent="0">
              <a:buNone/>
            </a:pPr>
            <a:r>
              <a:rPr lang="en-US" sz="2000" dirty="0"/>
              <a:t>You can’t ignore missing data because many algorithms will not accept missing values. </a:t>
            </a:r>
          </a:p>
          <a:p>
            <a:pPr marL="0" indent="0">
              <a:buNone/>
            </a:pPr>
            <a:endParaRPr lang="en-US" sz="2000" dirty="0"/>
          </a:p>
          <a:p>
            <a:pPr marL="0" indent="0">
              <a:buNone/>
            </a:pPr>
            <a:r>
              <a:rPr lang="en-US" sz="2000" dirty="0"/>
              <a:t>There are a couple of ways to deal with missing data:</a:t>
            </a:r>
            <a:endParaRPr lang="en-US" sz="2000" dirty="0">
              <a:cs typeface="Calibri"/>
            </a:endParaRPr>
          </a:p>
          <a:p>
            <a:pPr marL="514350" indent="-514350">
              <a:buFont typeface="+mj-lt"/>
              <a:buAutoNum type="arabicPeriod"/>
            </a:pPr>
            <a:r>
              <a:rPr lang="en-US" sz="2000" dirty="0"/>
              <a:t>You can drop records that have missing values - doing this will drop or lose information, so it’s important to be mindful of this before you remove it</a:t>
            </a:r>
            <a:endParaRPr lang="en-US" sz="2000" dirty="0">
              <a:cs typeface="Calibri"/>
            </a:endParaRPr>
          </a:p>
          <a:p>
            <a:pPr marL="514350" indent="-514350">
              <a:buFont typeface="+mj-lt"/>
              <a:buAutoNum type="arabicPeriod"/>
            </a:pPr>
            <a:r>
              <a:rPr lang="en-US" sz="2000" dirty="0"/>
              <a:t>Data inference – you can infer a value from another value (e.g. Age from DOB)</a:t>
            </a:r>
            <a:endParaRPr lang="en-US" sz="2000" dirty="0">
              <a:cs typeface="Calibri"/>
            </a:endParaRPr>
          </a:p>
          <a:p>
            <a:pPr marL="514350" indent="-514350">
              <a:buAutoNum type="arabicPeriod"/>
            </a:pPr>
            <a:r>
              <a:rPr lang="en-US" sz="2000" dirty="0">
                <a:cs typeface="Calibri"/>
              </a:rPr>
              <a:t>Replace NULL values with the mean (average) or replace it with the mode (most repeated value)</a:t>
            </a:r>
          </a:p>
        </p:txBody>
      </p:sp>
      <p:pic>
        <p:nvPicPr>
          <p:cNvPr id="5" name="Picture 4">
            <a:extLst>
              <a:ext uri="{FF2B5EF4-FFF2-40B4-BE49-F238E27FC236}">
                <a16:creationId xmlns:a16="http://schemas.microsoft.com/office/drawing/2014/main" id="{C8FAA383-B5CA-6E89-50F8-DB505C239824}"/>
              </a:ext>
            </a:extLst>
          </p:cNvPr>
          <p:cNvPicPr>
            <a:picLocks noChangeAspect="1"/>
          </p:cNvPicPr>
          <p:nvPr/>
        </p:nvPicPr>
        <p:blipFill>
          <a:blip r:embed="rId2"/>
          <a:stretch>
            <a:fillRect/>
          </a:stretch>
        </p:blipFill>
        <p:spPr>
          <a:xfrm>
            <a:off x="1954066" y="4727141"/>
            <a:ext cx="3733763" cy="1341150"/>
          </a:xfrm>
          <a:prstGeom prst="rect">
            <a:avLst/>
          </a:prstGeom>
        </p:spPr>
      </p:pic>
    </p:spTree>
    <p:extLst>
      <p:ext uri="{BB962C8B-B14F-4D97-AF65-F5344CB8AC3E}">
        <p14:creationId xmlns:p14="http://schemas.microsoft.com/office/powerpoint/2010/main" val="3567999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7E77-67C0-4478-CB10-04EA3A702F98}"/>
              </a:ext>
            </a:extLst>
          </p:cNvPr>
          <p:cNvSpPr>
            <a:spLocks noGrp="1"/>
          </p:cNvSpPr>
          <p:nvPr>
            <p:ph type="title"/>
          </p:nvPr>
        </p:nvSpPr>
        <p:spPr>
          <a:xfrm>
            <a:off x="838200" y="318943"/>
            <a:ext cx="10515600" cy="1325563"/>
          </a:xfrm>
        </p:spPr>
        <p:txBody>
          <a:bodyPr/>
          <a:lstStyle/>
          <a:p>
            <a:r>
              <a:rPr lang="en-US" dirty="0">
                <a:solidFill>
                  <a:schemeClr val="accent1">
                    <a:lumMod val="75000"/>
                  </a:schemeClr>
                </a:solidFill>
              </a:rPr>
              <a:t>Step 5: Normalization</a:t>
            </a:r>
            <a:endParaRPr lang="en-AE" dirty="0">
              <a:solidFill>
                <a:schemeClr val="accent1">
                  <a:lumMod val="75000"/>
                </a:schemeClr>
              </a:solidFill>
            </a:endParaRPr>
          </a:p>
        </p:txBody>
      </p:sp>
      <p:sp>
        <p:nvSpPr>
          <p:cNvPr id="3" name="Content Placeholder 2">
            <a:extLst>
              <a:ext uri="{FF2B5EF4-FFF2-40B4-BE49-F238E27FC236}">
                <a16:creationId xmlns:a16="http://schemas.microsoft.com/office/drawing/2014/main" id="{04D343DA-7C0B-4BB7-A878-22564F87AF2E}"/>
              </a:ext>
            </a:extLst>
          </p:cNvPr>
          <p:cNvSpPr>
            <a:spLocks noGrp="1"/>
          </p:cNvSpPr>
          <p:nvPr>
            <p:ph idx="1"/>
          </p:nvPr>
        </p:nvSpPr>
        <p:spPr/>
        <p:txBody>
          <a:bodyPr/>
          <a:lstStyle/>
          <a:p>
            <a:r>
              <a:rPr lang="en-US" sz="2000" dirty="0"/>
              <a:t>Data normalization is the method of organizing data to appear similar across all records and fields</a:t>
            </a:r>
          </a:p>
          <a:p>
            <a:r>
              <a:rPr lang="en-US" sz="2000" dirty="0"/>
              <a:t>Usually used when we have values that are very big or very small</a:t>
            </a:r>
          </a:p>
          <a:p>
            <a:endParaRPr lang="en-US" sz="2000" dirty="0"/>
          </a:p>
          <a:p>
            <a:pPr marL="0" indent="0">
              <a:buNone/>
            </a:pPr>
            <a:r>
              <a:rPr lang="en-US" sz="2000" dirty="0"/>
              <a:t>One common method to normalize data: Min-max normalization</a:t>
            </a:r>
          </a:p>
          <a:p>
            <a:r>
              <a:rPr lang="en-US" sz="2000" dirty="0"/>
              <a:t>For every feature, the minimum value of that feature gets transformed into a 0, the maximum value of that feature gets transformed into a 1, and every other value gets transformed into a decimal between 0 and 1.</a:t>
            </a:r>
            <a:endParaRPr lang="en-AE" sz="2000" dirty="0"/>
          </a:p>
        </p:txBody>
      </p:sp>
    </p:spTree>
    <p:extLst>
      <p:ext uri="{BB962C8B-B14F-4D97-AF65-F5344CB8AC3E}">
        <p14:creationId xmlns:p14="http://schemas.microsoft.com/office/powerpoint/2010/main" val="3014059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7E77-67C0-4478-CB10-04EA3A702F98}"/>
              </a:ext>
            </a:extLst>
          </p:cNvPr>
          <p:cNvSpPr>
            <a:spLocks noGrp="1"/>
          </p:cNvSpPr>
          <p:nvPr>
            <p:ph type="title"/>
          </p:nvPr>
        </p:nvSpPr>
        <p:spPr>
          <a:xfrm>
            <a:off x="838200" y="318943"/>
            <a:ext cx="10515600" cy="1325563"/>
          </a:xfrm>
        </p:spPr>
        <p:txBody>
          <a:bodyPr>
            <a:normAutofit/>
          </a:bodyPr>
          <a:lstStyle/>
          <a:p>
            <a:r>
              <a:rPr lang="en-US" sz="4000" dirty="0">
                <a:solidFill>
                  <a:schemeClr val="accent1">
                    <a:lumMod val="75000"/>
                  </a:schemeClr>
                </a:solidFill>
              </a:rPr>
              <a:t>Step 6: Converting categorical features into numerical values</a:t>
            </a:r>
            <a:endParaRPr lang="en-AE" sz="4000" dirty="0">
              <a:solidFill>
                <a:schemeClr val="accent1">
                  <a:lumMod val="75000"/>
                </a:schemeClr>
              </a:solidFill>
            </a:endParaRPr>
          </a:p>
        </p:txBody>
      </p:sp>
      <p:sp>
        <p:nvSpPr>
          <p:cNvPr id="3" name="Content Placeholder 2">
            <a:extLst>
              <a:ext uri="{FF2B5EF4-FFF2-40B4-BE49-F238E27FC236}">
                <a16:creationId xmlns:a16="http://schemas.microsoft.com/office/drawing/2014/main" id="{04D343DA-7C0B-4BB7-A878-22564F87AF2E}"/>
              </a:ext>
            </a:extLst>
          </p:cNvPr>
          <p:cNvSpPr>
            <a:spLocks noGrp="1"/>
          </p:cNvSpPr>
          <p:nvPr>
            <p:ph idx="1"/>
          </p:nvPr>
        </p:nvSpPr>
        <p:spPr/>
        <p:txBody>
          <a:bodyPr>
            <a:normAutofit fontScale="85000" lnSpcReduction="20000"/>
          </a:bodyPr>
          <a:lstStyle/>
          <a:p>
            <a:r>
              <a:rPr lang="en-US" sz="2100" dirty="0"/>
              <a:t>Categorical features refer to string-type data and can be easily understood by human beings. In the case of machines, they cannot interpret the categorical data directly. Therefore, the categorical data must be translated into numerical data that can be understood by machines</a:t>
            </a:r>
          </a:p>
          <a:p>
            <a:r>
              <a:rPr lang="en-US" sz="2100" dirty="0"/>
              <a:t>Machine Learning Models can not work on categorical variables, so we need to change it into numerical form. </a:t>
            </a:r>
          </a:p>
          <a:p>
            <a:pPr marL="0" indent="0">
              <a:buNone/>
            </a:pPr>
            <a:r>
              <a:rPr lang="en-US" sz="2100" dirty="0"/>
              <a:t>Most common method: </a:t>
            </a:r>
          </a:p>
          <a:p>
            <a:r>
              <a:rPr lang="en-US" sz="2100" dirty="0"/>
              <a:t>One-hot encoding: With one-hot, we convert each categorical value into a new categorical column and assign a binary value of 1 or 0 to those columns. Each integer value is represented as a binary vector.</a:t>
            </a:r>
          </a:p>
          <a:p>
            <a:endParaRPr lang="en-US" sz="2100" dirty="0"/>
          </a:p>
          <a:p>
            <a:pPr marL="0" indent="0">
              <a:buNone/>
            </a:pPr>
            <a:r>
              <a:rPr lang="en-AE" sz="3300" b="1" dirty="0">
                <a:solidFill>
                  <a:schemeClr val="accent1">
                    <a:lumMod val="75000"/>
                  </a:schemeClr>
                </a:solidFill>
              </a:rPr>
              <a:t>Example:</a:t>
            </a:r>
          </a:p>
          <a:p>
            <a:r>
              <a:rPr lang="en-AE" sz="2100" dirty="0"/>
              <a:t>Assume </a:t>
            </a:r>
            <a:r>
              <a:rPr lang="en-US" sz="2100" dirty="0"/>
              <a:t>we have a sequence of labels with the values ‘red’ and ‘green’.</a:t>
            </a:r>
            <a:r>
              <a:rPr lang="en-AE" sz="2100" dirty="0"/>
              <a:t> </a:t>
            </a:r>
          </a:p>
          <a:p>
            <a:r>
              <a:rPr lang="en-US" sz="2100" dirty="0"/>
              <a:t>We can assign ‘red’ an integer value of 0 and ‘green’ the integer value of 1. As long as we always assign these numbers to these labels, this is called an integer encoding. Consistency is important so that we can invert the encoding later and get labels back from integer values, such as in the case of making a prediction.</a:t>
            </a:r>
          </a:p>
          <a:p>
            <a:r>
              <a:rPr lang="en-US" sz="2100" dirty="0"/>
              <a:t>‘red’ , ‘red’ , ‘green’ , ‘red’ ---&gt;  0, 0, 1, 0</a:t>
            </a:r>
          </a:p>
          <a:p>
            <a:endParaRPr lang="en-US" sz="2000" dirty="0">
              <a:solidFill>
                <a:schemeClr val="accent1">
                  <a:lumMod val="75000"/>
                </a:schemeClr>
              </a:solidFill>
            </a:endParaRPr>
          </a:p>
        </p:txBody>
      </p:sp>
    </p:spTree>
    <p:extLst>
      <p:ext uri="{BB962C8B-B14F-4D97-AF65-F5344CB8AC3E}">
        <p14:creationId xmlns:p14="http://schemas.microsoft.com/office/powerpoint/2010/main" val="1410312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00EB-12F9-E66A-65C2-85CEFBA4900C}"/>
              </a:ext>
            </a:extLst>
          </p:cNvPr>
          <p:cNvSpPr>
            <a:spLocks noGrp="1"/>
          </p:cNvSpPr>
          <p:nvPr>
            <p:ph type="title"/>
          </p:nvPr>
        </p:nvSpPr>
        <p:spPr/>
        <p:txBody>
          <a:bodyPr>
            <a:normAutofit/>
          </a:bodyPr>
          <a:lstStyle/>
          <a:p>
            <a:r>
              <a:rPr lang="en-US" sz="4000" dirty="0">
                <a:solidFill>
                  <a:schemeClr val="accent1">
                    <a:lumMod val="75000"/>
                  </a:schemeClr>
                </a:solidFill>
              </a:rPr>
              <a:t>Step 7: Validation &amp; QA</a:t>
            </a:r>
            <a:endParaRPr lang="en-US" sz="4000" dirty="0">
              <a:solidFill>
                <a:schemeClr val="accent1">
                  <a:lumMod val="75000"/>
                </a:schemeClr>
              </a:solidFill>
              <a:cs typeface="Calibri Light"/>
            </a:endParaRPr>
          </a:p>
        </p:txBody>
      </p:sp>
      <p:sp>
        <p:nvSpPr>
          <p:cNvPr id="3" name="Content Placeholder 2">
            <a:extLst>
              <a:ext uri="{FF2B5EF4-FFF2-40B4-BE49-F238E27FC236}">
                <a16:creationId xmlns:a16="http://schemas.microsoft.com/office/drawing/2014/main" id="{09811D3D-EFEE-5012-CCCA-5E2591285A68}"/>
              </a:ext>
            </a:extLst>
          </p:cNvPr>
          <p:cNvSpPr>
            <a:spLocks noGrp="1"/>
          </p:cNvSpPr>
          <p:nvPr>
            <p:ph idx="1"/>
          </p:nvPr>
        </p:nvSpPr>
        <p:spPr/>
        <p:txBody>
          <a:bodyPr>
            <a:normAutofit fontScale="77500" lnSpcReduction="20000"/>
          </a:bodyPr>
          <a:lstStyle/>
          <a:p>
            <a:pPr marL="0" indent="0">
              <a:buNone/>
            </a:pPr>
            <a:r>
              <a:rPr lang="en-US" dirty="0"/>
              <a:t>Data validation is the final data cleaning technique used to authenticate your data and confirm that it’s high quality, consistent, and properly formatted for downstream processes. </a:t>
            </a:r>
          </a:p>
          <a:p>
            <a:pPr marL="0" indent="0">
              <a:buNone/>
            </a:pPr>
            <a:r>
              <a:rPr lang="en-US" dirty="0"/>
              <a:t>At the end of the data cleaning process, you should be able to answer these questions as a part of basic validation:</a:t>
            </a:r>
          </a:p>
          <a:p>
            <a:r>
              <a:rPr lang="en-US" dirty="0"/>
              <a:t>Does the data make sense? Do you have enough data for your needs?</a:t>
            </a:r>
          </a:p>
          <a:p>
            <a:r>
              <a:rPr lang="en-US" dirty="0"/>
              <a:t>Does the data follow the appropriate rules for its field?</a:t>
            </a:r>
          </a:p>
          <a:p>
            <a:r>
              <a:rPr lang="en-US" dirty="0"/>
              <a:t>Does it prove or disprove your working theory, or bring any insight to light?</a:t>
            </a:r>
          </a:p>
          <a:p>
            <a:r>
              <a:rPr lang="en-US" dirty="0"/>
              <a:t>Is it uniformly formatted in a design or language that your analysis tools can work with?</a:t>
            </a:r>
          </a:p>
          <a:p>
            <a:pPr marL="0" indent="0">
              <a:buNone/>
            </a:pPr>
            <a:endParaRPr lang="en-US" dirty="0"/>
          </a:p>
          <a:p>
            <a:pPr marL="0" indent="0">
              <a:buNone/>
            </a:pPr>
            <a:r>
              <a:rPr lang="en-US" dirty="0"/>
              <a:t>Validate that your data is regularly structured and sufficiently clean for your needs. Cross check corresponding data points and make sure nothing is missing or inaccurate.</a:t>
            </a:r>
          </a:p>
        </p:txBody>
      </p:sp>
    </p:spTree>
    <p:extLst>
      <p:ext uri="{BB962C8B-B14F-4D97-AF65-F5344CB8AC3E}">
        <p14:creationId xmlns:p14="http://schemas.microsoft.com/office/powerpoint/2010/main" val="3677993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ABECEB5-FE82-9140-05AB-A6C5CAFE80D1}"/>
              </a:ext>
            </a:extLst>
          </p:cNvPr>
          <p:cNvPicPr>
            <a:picLocks noGrp="1" noChangeAspect="1"/>
          </p:cNvPicPr>
          <p:nvPr>
            <p:ph idx="1"/>
          </p:nvPr>
        </p:nvPicPr>
        <p:blipFill rotWithShape="1">
          <a:blip r:embed="rId2"/>
          <a:srcRect l="-1" r="-289" b="9253"/>
          <a:stretch/>
        </p:blipFill>
        <p:spPr>
          <a:xfrm>
            <a:off x="2696117" y="-18465"/>
            <a:ext cx="7076533" cy="6635414"/>
          </a:xfrm>
          <a:prstGeom prst="rect">
            <a:avLst/>
          </a:prstGeom>
        </p:spPr>
      </p:pic>
    </p:spTree>
    <p:extLst>
      <p:ext uri="{BB962C8B-B14F-4D97-AF65-F5344CB8AC3E}">
        <p14:creationId xmlns:p14="http://schemas.microsoft.com/office/powerpoint/2010/main" val="9460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with low confidence">
            <a:extLst>
              <a:ext uri="{FF2B5EF4-FFF2-40B4-BE49-F238E27FC236}">
                <a16:creationId xmlns:a16="http://schemas.microsoft.com/office/drawing/2014/main" id="{EAE980FB-2B61-75ED-C9FB-B872AE546099}"/>
              </a:ext>
            </a:extLst>
          </p:cNvPr>
          <p:cNvPicPr>
            <a:picLocks noGrp="1" noChangeAspect="1"/>
          </p:cNvPicPr>
          <p:nvPr>
            <p:ph idx="1"/>
          </p:nvPr>
        </p:nvPicPr>
        <p:blipFill>
          <a:blip r:embed="rId2"/>
          <a:stretch>
            <a:fillRect/>
          </a:stretch>
        </p:blipFill>
        <p:spPr>
          <a:xfrm>
            <a:off x="643467" y="1138936"/>
            <a:ext cx="10905066" cy="4580127"/>
          </a:xfrm>
          <a:prstGeom prst="rect">
            <a:avLst/>
          </a:prstGeom>
        </p:spPr>
      </p:pic>
    </p:spTree>
    <p:extLst>
      <p:ext uri="{BB962C8B-B14F-4D97-AF65-F5344CB8AC3E}">
        <p14:creationId xmlns:p14="http://schemas.microsoft.com/office/powerpoint/2010/main" val="933290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latin typeface="Segoe UI"/>
                <a:cs typeface="Segoe UI"/>
              </a:rPr>
              <a:t>Tips – Data Cleaning</a:t>
            </a:r>
          </a:p>
        </p:txBody>
      </p:sp>
    </p:spTree>
    <p:extLst>
      <p:ext uri="{BB962C8B-B14F-4D97-AF65-F5344CB8AC3E}">
        <p14:creationId xmlns:p14="http://schemas.microsoft.com/office/powerpoint/2010/main" val="262949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C261933-57F3-E1C5-EE5D-371C91B7FF84}"/>
              </a:ext>
            </a:extLst>
          </p:cNvPr>
          <p:cNvSpPr/>
          <p:nvPr/>
        </p:nvSpPr>
        <p:spPr>
          <a:xfrm>
            <a:off x="265547" y="1456029"/>
            <a:ext cx="3622962" cy="371633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9" name="TextBox 8">
            <a:extLst>
              <a:ext uri="{FF2B5EF4-FFF2-40B4-BE49-F238E27FC236}">
                <a16:creationId xmlns:a16="http://schemas.microsoft.com/office/drawing/2014/main" id="{B0669D79-3B2A-3420-470C-52CA703B1CCA}"/>
              </a:ext>
            </a:extLst>
          </p:cNvPr>
          <p:cNvSpPr txBox="1"/>
          <p:nvPr/>
        </p:nvSpPr>
        <p:spPr>
          <a:xfrm>
            <a:off x="538596" y="2736502"/>
            <a:ext cx="3076864" cy="1384995"/>
          </a:xfrm>
          <a:prstGeom prst="rect">
            <a:avLst/>
          </a:prstGeom>
          <a:noFill/>
        </p:spPr>
        <p:txBody>
          <a:bodyPr wrap="square" rtlCol="0">
            <a:spAutoFit/>
          </a:bodyPr>
          <a:lstStyle/>
          <a:p>
            <a:pPr algn="ctr"/>
            <a:r>
              <a:rPr lang="en-US" sz="2800" b="1" dirty="0">
                <a:solidFill>
                  <a:schemeClr val="accent1">
                    <a:lumMod val="75000"/>
                  </a:schemeClr>
                </a:solidFill>
              </a:rPr>
              <a:t>Create the right process &amp; use it consistently</a:t>
            </a:r>
            <a:endParaRPr lang="en-AE" sz="2800" dirty="0"/>
          </a:p>
        </p:txBody>
      </p:sp>
      <p:sp>
        <p:nvSpPr>
          <p:cNvPr id="15" name="Rectangle: Rounded Corners 14">
            <a:extLst>
              <a:ext uri="{FF2B5EF4-FFF2-40B4-BE49-F238E27FC236}">
                <a16:creationId xmlns:a16="http://schemas.microsoft.com/office/drawing/2014/main" id="{D95FCDE6-EC23-AB1D-F60F-AD8777560F69}"/>
              </a:ext>
            </a:extLst>
          </p:cNvPr>
          <p:cNvSpPr/>
          <p:nvPr/>
        </p:nvSpPr>
        <p:spPr>
          <a:xfrm>
            <a:off x="8303491" y="1456029"/>
            <a:ext cx="3622962" cy="371633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7" name="Rectangle: Rounded Corners 16">
            <a:extLst>
              <a:ext uri="{FF2B5EF4-FFF2-40B4-BE49-F238E27FC236}">
                <a16:creationId xmlns:a16="http://schemas.microsoft.com/office/drawing/2014/main" id="{9F9B6425-2F07-8380-906D-B785DC121ABE}"/>
              </a:ext>
            </a:extLst>
          </p:cNvPr>
          <p:cNvSpPr/>
          <p:nvPr/>
        </p:nvSpPr>
        <p:spPr>
          <a:xfrm>
            <a:off x="4275283" y="1456029"/>
            <a:ext cx="3622962" cy="3716333"/>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9" name="TextBox 18">
            <a:extLst>
              <a:ext uri="{FF2B5EF4-FFF2-40B4-BE49-F238E27FC236}">
                <a16:creationId xmlns:a16="http://schemas.microsoft.com/office/drawing/2014/main" id="{29515D13-B3DD-E706-703B-22081FE8BD1C}"/>
              </a:ext>
            </a:extLst>
          </p:cNvPr>
          <p:cNvSpPr txBox="1"/>
          <p:nvPr/>
        </p:nvSpPr>
        <p:spPr>
          <a:xfrm>
            <a:off x="8676407" y="2775583"/>
            <a:ext cx="3157683" cy="954107"/>
          </a:xfrm>
          <a:prstGeom prst="rect">
            <a:avLst/>
          </a:prstGeom>
          <a:noFill/>
        </p:spPr>
        <p:txBody>
          <a:bodyPr wrap="square" rtlCol="0">
            <a:spAutoFit/>
          </a:bodyPr>
          <a:lstStyle/>
          <a:p>
            <a:pPr algn="ctr"/>
            <a:r>
              <a:rPr lang="en-US" sz="2800" b="1" dirty="0">
                <a:solidFill>
                  <a:schemeClr val="accent1">
                    <a:lumMod val="75000"/>
                  </a:schemeClr>
                </a:solidFill>
              </a:rPr>
              <a:t>Pay attention to errors</a:t>
            </a:r>
            <a:endParaRPr lang="en-AE" sz="2800" dirty="0"/>
          </a:p>
        </p:txBody>
      </p:sp>
      <p:sp>
        <p:nvSpPr>
          <p:cNvPr id="21" name="TextBox 20">
            <a:extLst>
              <a:ext uri="{FF2B5EF4-FFF2-40B4-BE49-F238E27FC236}">
                <a16:creationId xmlns:a16="http://schemas.microsoft.com/office/drawing/2014/main" id="{559B7684-67A6-BDF6-FE7F-913A792F5ED1}"/>
              </a:ext>
            </a:extLst>
          </p:cNvPr>
          <p:cNvSpPr txBox="1"/>
          <p:nvPr/>
        </p:nvSpPr>
        <p:spPr>
          <a:xfrm>
            <a:off x="4799444" y="3021805"/>
            <a:ext cx="2863273" cy="584775"/>
          </a:xfrm>
          <a:prstGeom prst="rect">
            <a:avLst/>
          </a:prstGeom>
          <a:noFill/>
        </p:spPr>
        <p:txBody>
          <a:bodyPr wrap="square" rtlCol="0">
            <a:spAutoFit/>
          </a:bodyPr>
          <a:lstStyle/>
          <a:p>
            <a:r>
              <a:rPr lang="en-US" sz="3200" b="1" dirty="0">
                <a:solidFill>
                  <a:schemeClr val="accent1">
                    <a:lumMod val="75000"/>
                  </a:schemeClr>
                </a:solidFill>
              </a:rPr>
              <a:t>Use the tools</a:t>
            </a:r>
            <a:endParaRPr lang="en-AE" sz="3200" dirty="0"/>
          </a:p>
        </p:txBody>
      </p:sp>
      <p:sp>
        <p:nvSpPr>
          <p:cNvPr id="24" name="TextBox 23">
            <a:extLst>
              <a:ext uri="{FF2B5EF4-FFF2-40B4-BE49-F238E27FC236}">
                <a16:creationId xmlns:a16="http://schemas.microsoft.com/office/drawing/2014/main" id="{8C22219F-DC70-758F-FD26-280706E52607}"/>
              </a:ext>
            </a:extLst>
          </p:cNvPr>
          <p:cNvSpPr txBox="1"/>
          <p:nvPr/>
        </p:nvSpPr>
        <p:spPr>
          <a:xfrm>
            <a:off x="363105" y="349976"/>
            <a:ext cx="7535140" cy="646331"/>
          </a:xfrm>
          <a:prstGeom prst="rect">
            <a:avLst/>
          </a:prstGeom>
          <a:noFill/>
        </p:spPr>
        <p:txBody>
          <a:bodyPr wrap="square">
            <a:spAutoFit/>
          </a:bodyPr>
          <a:lstStyle/>
          <a:p>
            <a:r>
              <a:rPr lang="en-US" sz="3600" b="1" dirty="0">
                <a:solidFill>
                  <a:schemeClr val="accent1">
                    <a:lumMod val="75000"/>
                  </a:schemeClr>
                </a:solidFill>
                <a:latin typeface="Segoe UI"/>
                <a:cs typeface="Segoe UI"/>
              </a:rPr>
              <a:t>Data Cleaning – Important tips</a:t>
            </a:r>
            <a:endParaRPr lang="en-AE" sz="3600" b="1" dirty="0">
              <a:solidFill>
                <a:schemeClr val="accent1">
                  <a:lumMod val="75000"/>
                </a:schemeClr>
              </a:solidFill>
            </a:endParaRPr>
          </a:p>
        </p:txBody>
      </p:sp>
    </p:spTree>
    <p:extLst>
      <p:ext uri="{BB962C8B-B14F-4D97-AF65-F5344CB8AC3E}">
        <p14:creationId xmlns:p14="http://schemas.microsoft.com/office/powerpoint/2010/main" val="1858548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F34A53-93C0-FE55-979E-A392D5E3CCCA}"/>
              </a:ext>
            </a:extLst>
          </p:cNvPr>
          <p:cNvSpPr>
            <a:spLocks noGrp="1"/>
          </p:cNvSpPr>
          <p:nvPr>
            <p:ph type="title"/>
          </p:nvPr>
        </p:nvSpPr>
        <p:spPr/>
        <p:txBody>
          <a:bodyPr>
            <a:normAutofit/>
          </a:bodyPr>
          <a:lstStyle/>
          <a:p>
            <a:r>
              <a:rPr lang="en-US" sz="4000" b="1" dirty="0">
                <a:solidFill>
                  <a:schemeClr val="accent1">
                    <a:lumMod val="75000"/>
                  </a:schemeClr>
                </a:solidFill>
              </a:rPr>
              <a:t>Create the right process and use it consistently</a:t>
            </a:r>
            <a:endParaRPr lang="en-AE" sz="4000" b="1" dirty="0">
              <a:solidFill>
                <a:schemeClr val="accent1">
                  <a:lumMod val="75000"/>
                </a:schemeClr>
              </a:solidFill>
            </a:endParaRPr>
          </a:p>
        </p:txBody>
      </p:sp>
      <p:sp>
        <p:nvSpPr>
          <p:cNvPr id="4" name="Content Placeholder 3">
            <a:extLst>
              <a:ext uri="{FF2B5EF4-FFF2-40B4-BE49-F238E27FC236}">
                <a16:creationId xmlns:a16="http://schemas.microsoft.com/office/drawing/2014/main" id="{A0DE8B88-04B0-EDB7-8B42-406C6991CB82}"/>
              </a:ext>
            </a:extLst>
          </p:cNvPr>
          <p:cNvSpPr>
            <a:spLocks noGrp="1"/>
          </p:cNvSpPr>
          <p:nvPr>
            <p:ph idx="1"/>
          </p:nvPr>
        </p:nvSpPr>
        <p:spPr/>
        <p:txBody>
          <a:bodyPr>
            <a:normAutofit/>
          </a:bodyPr>
          <a:lstStyle/>
          <a:p>
            <a:r>
              <a:rPr lang="en-US" sz="2400" dirty="0"/>
              <a:t>Set up a data cleaning process that’s right for your data, your needs, and the tools you’ll use for analysis. This is an iterative process, so once you have your specific steps and techniques in place, you’ll need to follow them for all subsequent data and analyses.</a:t>
            </a:r>
          </a:p>
          <a:p>
            <a:endParaRPr lang="en-US" sz="2400" dirty="0"/>
          </a:p>
          <a:p>
            <a:r>
              <a:rPr lang="en-US" sz="2400" dirty="0"/>
              <a:t>It’s important to remember that, although data cleaning may be tedious, it’s vital to your downstream processes. If you don’t start with clean data, you’ll undoubtedly regret it in the future when your analysis produces “garbage results.”</a:t>
            </a:r>
            <a:endParaRPr lang="en-AE" sz="2400" dirty="0"/>
          </a:p>
        </p:txBody>
      </p:sp>
    </p:spTree>
    <p:extLst>
      <p:ext uri="{BB962C8B-B14F-4D97-AF65-F5344CB8AC3E}">
        <p14:creationId xmlns:p14="http://schemas.microsoft.com/office/powerpoint/2010/main" val="280284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F34A53-93C0-FE55-979E-A392D5E3CCCA}"/>
              </a:ext>
            </a:extLst>
          </p:cNvPr>
          <p:cNvSpPr>
            <a:spLocks noGrp="1"/>
          </p:cNvSpPr>
          <p:nvPr>
            <p:ph type="title"/>
          </p:nvPr>
        </p:nvSpPr>
        <p:spPr/>
        <p:txBody>
          <a:bodyPr>
            <a:normAutofit/>
          </a:bodyPr>
          <a:lstStyle/>
          <a:p>
            <a:r>
              <a:rPr lang="en-US" sz="4000" b="1" dirty="0">
                <a:solidFill>
                  <a:schemeClr val="accent1">
                    <a:lumMod val="75000"/>
                  </a:schemeClr>
                </a:solidFill>
              </a:rPr>
              <a:t>Use tools</a:t>
            </a:r>
            <a:endParaRPr lang="en-AE" sz="4000" b="1" dirty="0">
              <a:solidFill>
                <a:schemeClr val="accent1">
                  <a:lumMod val="75000"/>
                </a:schemeClr>
              </a:solidFill>
            </a:endParaRPr>
          </a:p>
        </p:txBody>
      </p:sp>
      <p:sp>
        <p:nvSpPr>
          <p:cNvPr id="4" name="Content Placeholder 3">
            <a:extLst>
              <a:ext uri="{FF2B5EF4-FFF2-40B4-BE49-F238E27FC236}">
                <a16:creationId xmlns:a16="http://schemas.microsoft.com/office/drawing/2014/main" id="{A0DE8B88-04B0-EDB7-8B42-406C6991CB82}"/>
              </a:ext>
            </a:extLst>
          </p:cNvPr>
          <p:cNvSpPr>
            <a:spLocks noGrp="1"/>
          </p:cNvSpPr>
          <p:nvPr>
            <p:ph idx="1"/>
          </p:nvPr>
        </p:nvSpPr>
        <p:spPr/>
        <p:txBody>
          <a:bodyPr>
            <a:normAutofit/>
          </a:bodyPr>
          <a:lstStyle/>
          <a:p>
            <a:r>
              <a:rPr lang="en-US" sz="2400" dirty="0"/>
              <a:t>There are a number of helpful data cleaning tools you can put to use to help the process – from free and basic, to advanced and machine learning augmented. </a:t>
            </a:r>
          </a:p>
          <a:p>
            <a:r>
              <a:rPr lang="en-US" sz="2400" dirty="0"/>
              <a:t>Do some research and find out what data cleaning tools are best for you. </a:t>
            </a:r>
          </a:p>
          <a:p>
            <a:pPr marL="0" indent="0">
              <a:buNone/>
            </a:pPr>
            <a:endParaRPr lang="en-US" sz="2400" dirty="0"/>
          </a:p>
        </p:txBody>
      </p:sp>
    </p:spTree>
    <p:extLst>
      <p:ext uri="{BB962C8B-B14F-4D97-AF65-F5344CB8AC3E}">
        <p14:creationId xmlns:p14="http://schemas.microsoft.com/office/powerpoint/2010/main" val="4219095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B74E-03E8-F0CC-D178-CBC396F2194C}"/>
              </a:ext>
            </a:extLst>
          </p:cNvPr>
          <p:cNvSpPr>
            <a:spLocks noGrp="1"/>
          </p:cNvSpPr>
          <p:nvPr>
            <p:ph type="title"/>
          </p:nvPr>
        </p:nvSpPr>
        <p:spPr>
          <a:xfrm>
            <a:off x="647889" y="1349680"/>
            <a:ext cx="2931320" cy="4449541"/>
          </a:xfrm>
        </p:spPr>
        <p:txBody>
          <a:bodyPr vert="horz" lIns="91440" tIns="45720" rIns="91440" bIns="45720" rtlCol="0" anchor="t">
            <a:normAutofit/>
          </a:bodyPr>
          <a:lstStyle/>
          <a:p>
            <a:r>
              <a:rPr lang="en-US" sz="4800" dirty="0">
                <a:solidFill>
                  <a:schemeClr val="bg1"/>
                </a:solidFill>
                <a:latin typeface="Segoe UI"/>
                <a:cs typeface="Segoe UI"/>
              </a:rPr>
              <a:t>Learning Objectives</a:t>
            </a:r>
          </a:p>
        </p:txBody>
      </p:sp>
      <p:graphicFrame>
        <p:nvGraphicFramePr>
          <p:cNvPr id="6" name="TextBox 3">
            <a:extLst>
              <a:ext uri="{FF2B5EF4-FFF2-40B4-BE49-F238E27FC236}">
                <a16:creationId xmlns:a16="http://schemas.microsoft.com/office/drawing/2014/main" id="{BBA4463E-0492-CB64-2776-8F32C8DB10E3}"/>
              </a:ext>
            </a:extLst>
          </p:cNvPr>
          <p:cNvGraphicFramePr/>
          <p:nvPr>
            <p:extLst>
              <p:ext uri="{D42A27DB-BD31-4B8C-83A1-F6EECF244321}">
                <p14:modId xmlns:p14="http://schemas.microsoft.com/office/powerpoint/2010/main" val="818494814"/>
              </p:ext>
            </p:extLst>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93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F34A53-93C0-FE55-979E-A392D5E3CCCA}"/>
              </a:ext>
            </a:extLst>
          </p:cNvPr>
          <p:cNvSpPr>
            <a:spLocks noGrp="1"/>
          </p:cNvSpPr>
          <p:nvPr>
            <p:ph type="title"/>
          </p:nvPr>
        </p:nvSpPr>
        <p:spPr/>
        <p:txBody>
          <a:bodyPr>
            <a:normAutofit/>
          </a:bodyPr>
          <a:lstStyle/>
          <a:p>
            <a:r>
              <a:rPr lang="en-US" sz="4000" b="1" dirty="0">
                <a:solidFill>
                  <a:schemeClr val="accent1">
                    <a:lumMod val="75000"/>
                  </a:schemeClr>
                </a:solidFill>
              </a:rPr>
              <a:t>Pay attention to errors &amp; track where dirty data comes from</a:t>
            </a:r>
          </a:p>
        </p:txBody>
      </p:sp>
      <p:sp>
        <p:nvSpPr>
          <p:cNvPr id="4" name="Content Placeholder 3">
            <a:extLst>
              <a:ext uri="{FF2B5EF4-FFF2-40B4-BE49-F238E27FC236}">
                <a16:creationId xmlns:a16="http://schemas.microsoft.com/office/drawing/2014/main" id="{A0DE8B88-04B0-EDB7-8B42-406C6991CB82}"/>
              </a:ext>
            </a:extLst>
          </p:cNvPr>
          <p:cNvSpPr>
            <a:spLocks noGrp="1"/>
          </p:cNvSpPr>
          <p:nvPr>
            <p:ph idx="1"/>
          </p:nvPr>
        </p:nvSpPr>
        <p:spPr/>
        <p:txBody>
          <a:bodyPr>
            <a:normAutofit/>
          </a:bodyPr>
          <a:lstStyle/>
          <a:p>
            <a:r>
              <a:rPr lang="en-US" sz="2400" dirty="0"/>
              <a:t>Track and annotate common errors and trends in your data, so you’ll know what kinds of cleaning techniques you need to use on data from different sources. </a:t>
            </a:r>
          </a:p>
          <a:p>
            <a:r>
              <a:rPr lang="en-US" sz="2400" dirty="0"/>
              <a:t>This will save huge amounts of time and make your data even cleaner – especially when integrating with analysis tools you use regularly.</a:t>
            </a:r>
          </a:p>
        </p:txBody>
      </p:sp>
    </p:spTree>
    <p:extLst>
      <p:ext uri="{BB962C8B-B14F-4D97-AF65-F5344CB8AC3E}">
        <p14:creationId xmlns:p14="http://schemas.microsoft.com/office/powerpoint/2010/main" val="2621543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latin typeface="Segoe UI"/>
                <a:cs typeface="Segoe UI"/>
              </a:rPr>
              <a:t>Example: Medical Insurance cost </a:t>
            </a:r>
            <a:r>
              <a:rPr lang="en-US" sz="5250">
                <a:latin typeface="Segoe UI"/>
                <a:cs typeface="Segoe UI"/>
              </a:rPr>
              <a:t>prediction</a:t>
            </a:r>
            <a:endParaRPr lang="en-US" sz="5250" dirty="0">
              <a:latin typeface="Segoe UI"/>
              <a:cs typeface="Segoe UI"/>
            </a:endParaRPr>
          </a:p>
        </p:txBody>
      </p:sp>
    </p:spTree>
    <p:extLst>
      <p:ext uri="{BB962C8B-B14F-4D97-AF65-F5344CB8AC3E}">
        <p14:creationId xmlns:p14="http://schemas.microsoft.com/office/powerpoint/2010/main" val="307058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F92B-F601-307A-1086-B7354159F433}"/>
              </a:ext>
            </a:extLst>
          </p:cNvPr>
          <p:cNvSpPr>
            <a:spLocks noGrp="1"/>
          </p:cNvSpPr>
          <p:nvPr>
            <p:ph type="title"/>
          </p:nvPr>
        </p:nvSpPr>
        <p:spPr/>
        <p:txBody>
          <a:bodyPr/>
          <a:lstStyle/>
          <a:p>
            <a:r>
              <a:rPr lang="en-US" dirty="0"/>
              <a:t>Further learning/resources</a:t>
            </a:r>
            <a:endParaRPr lang="en-AE" dirty="0"/>
          </a:p>
        </p:txBody>
      </p:sp>
      <p:sp>
        <p:nvSpPr>
          <p:cNvPr id="3" name="Content Placeholder 2">
            <a:extLst>
              <a:ext uri="{FF2B5EF4-FFF2-40B4-BE49-F238E27FC236}">
                <a16:creationId xmlns:a16="http://schemas.microsoft.com/office/drawing/2014/main" id="{F1BF88C0-DC7D-BB48-9821-A85CB14D0B04}"/>
              </a:ext>
            </a:extLst>
          </p:cNvPr>
          <p:cNvSpPr>
            <a:spLocks noGrp="1"/>
          </p:cNvSpPr>
          <p:nvPr>
            <p:ph idx="1"/>
          </p:nvPr>
        </p:nvSpPr>
        <p:spPr/>
        <p:txBody>
          <a:bodyPr/>
          <a:lstStyle/>
          <a:p>
            <a:endParaRPr lang="en-AE" dirty="0"/>
          </a:p>
          <a:p>
            <a:r>
              <a:rPr lang="en-US" dirty="0">
                <a:hlinkClick r:id="rId2"/>
              </a:rPr>
              <a:t>https://aka.ms/Datacleaningandpreprocessing1</a:t>
            </a:r>
            <a:endParaRPr lang="en-US" dirty="0"/>
          </a:p>
          <a:p>
            <a:r>
              <a:rPr lang="en-US" dirty="0">
                <a:hlinkClick r:id="rId3"/>
              </a:rPr>
              <a:t>https://aka.ms/Introtopythonindatascience</a:t>
            </a:r>
            <a:endParaRPr lang="en-US" dirty="0"/>
          </a:p>
          <a:p>
            <a:endParaRPr lang="en-AE" dirty="0"/>
          </a:p>
          <a:p>
            <a:endParaRPr lang="en-AE" dirty="0"/>
          </a:p>
        </p:txBody>
      </p:sp>
    </p:spTree>
    <p:extLst>
      <p:ext uri="{BB962C8B-B14F-4D97-AF65-F5344CB8AC3E}">
        <p14:creationId xmlns:p14="http://schemas.microsoft.com/office/powerpoint/2010/main" val="2637047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a:latin typeface="Segoe UI"/>
                <a:cs typeface="Segoe UI"/>
              </a:rPr>
              <a:t>Recap</a:t>
            </a:r>
            <a:endParaRPr lang="en-US"/>
          </a:p>
        </p:txBody>
      </p:sp>
    </p:spTree>
    <p:extLst>
      <p:ext uri="{BB962C8B-B14F-4D97-AF65-F5344CB8AC3E}">
        <p14:creationId xmlns:p14="http://schemas.microsoft.com/office/powerpoint/2010/main" val="88404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423298-BF6F-1D58-4457-DF4E70078EDC}"/>
              </a:ext>
            </a:extLst>
          </p:cNvPr>
          <p:cNvPicPr>
            <a:picLocks noGrp="1" noChangeAspect="1"/>
          </p:cNvPicPr>
          <p:nvPr>
            <p:ph idx="1"/>
          </p:nvPr>
        </p:nvPicPr>
        <p:blipFill>
          <a:blip r:embed="rId2"/>
          <a:stretch>
            <a:fillRect/>
          </a:stretch>
        </p:blipFill>
        <p:spPr>
          <a:xfrm>
            <a:off x="1634836" y="73891"/>
            <a:ext cx="8087701" cy="6611697"/>
          </a:xfrm>
          <a:prstGeom prst="rect">
            <a:avLst/>
          </a:prstGeom>
        </p:spPr>
      </p:pic>
    </p:spTree>
    <p:extLst>
      <p:ext uri="{BB962C8B-B14F-4D97-AF65-F5344CB8AC3E}">
        <p14:creationId xmlns:p14="http://schemas.microsoft.com/office/powerpoint/2010/main" val="3646264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D1CC92-D76A-5ADE-186E-E1282C7C5795}"/>
              </a:ext>
            </a:extLst>
          </p:cNvPr>
          <p:cNvPicPr>
            <a:picLocks noGrp="1" noChangeAspect="1"/>
          </p:cNvPicPr>
          <p:nvPr>
            <p:ph idx="1"/>
          </p:nvPr>
        </p:nvPicPr>
        <p:blipFill>
          <a:blip r:embed="rId2"/>
          <a:stretch>
            <a:fillRect/>
          </a:stretch>
        </p:blipFill>
        <p:spPr>
          <a:xfrm>
            <a:off x="0" y="2254"/>
            <a:ext cx="12192000" cy="6853491"/>
          </a:xfrm>
          <a:prstGeom prst="rect">
            <a:avLst/>
          </a:prstGeom>
        </p:spPr>
      </p:pic>
    </p:spTree>
    <p:extLst>
      <p:ext uri="{BB962C8B-B14F-4D97-AF65-F5344CB8AC3E}">
        <p14:creationId xmlns:p14="http://schemas.microsoft.com/office/powerpoint/2010/main" val="2967269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88" y="2756518"/>
            <a:ext cx="3593939" cy="958909"/>
          </a:xfrm>
        </p:spPr>
        <p:txBody>
          <a:bodyPr/>
          <a:lstStyle/>
          <a:p>
            <a:r>
              <a:rPr lang="en-US"/>
              <a:t>Thank You!</a:t>
            </a:r>
          </a:p>
        </p:txBody>
      </p:sp>
      <p:grpSp>
        <p:nvGrpSpPr>
          <p:cNvPr id="18" name="Group 17"/>
          <p:cNvGrpSpPr/>
          <p:nvPr/>
        </p:nvGrpSpPr>
        <p:grpSpPr>
          <a:xfrm>
            <a:off x="6088081" y="1541546"/>
            <a:ext cx="5078332" cy="648502"/>
            <a:chOff x="6652847" y="1553121"/>
            <a:chExt cx="5078332" cy="648502"/>
          </a:xfrm>
        </p:grpSpPr>
        <p:pic>
          <p:nvPicPr>
            <p:cNvPr id="9" name="Picture 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1" name="Rectangle 10"/>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meetup.com/pro/microsoft-reactor/</a:t>
              </a:r>
            </a:p>
          </p:txBody>
        </p:sp>
      </p:grpSp>
      <p:grpSp>
        <p:nvGrpSpPr>
          <p:cNvPr id="17" name="Group 16"/>
          <p:cNvGrpSpPr/>
          <p:nvPr/>
        </p:nvGrpSpPr>
        <p:grpSpPr>
          <a:xfrm>
            <a:off x="6202024" y="2609377"/>
            <a:ext cx="4964389" cy="355309"/>
            <a:chOff x="6766790" y="2389458"/>
            <a:chExt cx="4964389" cy="355309"/>
          </a:xfrm>
        </p:grpSpPr>
        <p:pic>
          <p:nvPicPr>
            <p:cNvPr id="7" name="Picture 6"/>
            <p:cNvPicPr>
              <a:picLocks noChangeAspect="1"/>
            </p:cNvPicPr>
            <p:nvPr/>
          </p:nvPicPr>
          <p:blipFill>
            <a:blip r:embed="rId3"/>
            <a:stretch>
              <a:fillRect/>
            </a:stretch>
          </p:blipFill>
          <p:spPr>
            <a:xfrm>
              <a:off x="6766790" y="2389458"/>
              <a:ext cx="437573" cy="355309"/>
            </a:xfrm>
            <a:prstGeom prst="rect">
              <a:avLst/>
            </a:prstGeom>
          </p:spPr>
        </p:pic>
        <p:sp>
          <p:nvSpPr>
            <p:cNvPr id="12" name="Rectangle 11"/>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a:t>
              </a:r>
              <a:r>
                <a:rPr kumimoji="0" lang="en-US" sz="1400" b="0" i="0" u="none" strike="noStrike" kern="1200" cap="none" spc="0" normalizeH="0" baseline="0" noProof="0" err="1">
                  <a:ln>
                    <a:noFill/>
                  </a:ln>
                  <a:solidFill>
                    <a:srgbClr val="FFFFFF"/>
                  </a:solidFill>
                  <a:effectLst/>
                  <a:uLnTx/>
                  <a:uFillTx/>
                  <a:latin typeface="Segoe UI Semilight"/>
                  <a:ea typeface="+mn-ea"/>
                  <a:cs typeface="+mn-cs"/>
                </a:rPr>
                <a:t>MSFTReactor</a:t>
              </a:r>
              <a:endParaRPr kumimoji="0" lang="en-US" sz="1400" b="0" i="0" u="none" strike="noStrike" kern="1200" cap="none" spc="0" normalizeH="0" baseline="0" noProof="0">
                <a:ln>
                  <a:noFill/>
                </a:ln>
                <a:solidFill>
                  <a:srgbClr val="FFFFFF"/>
                </a:solidFill>
                <a:effectLst/>
                <a:uLnTx/>
                <a:uFillTx/>
                <a:latin typeface="Segoe Pro" charset="0"/>
                <a:ea typeface="Segoe Pro" charset="0"/>
                <a:cs typeface="Segoe Pro" charset="0"/>
              </a:endParaRPr>
            </a:p>
          </p:txBody>
        </p:sp>
      </p:grpSp>
      <p:grpSp>
        <p:nvGrpSpPr>
          <p:cNvPr id="16" name="Group 15"/>
          <p:cNvGrpSpPr/>
          <p:nvPr/>
        </p:nvGrpSpPr>
        <p:grpSpPr>
          <a:xfrm>
            <a:off x="6201448" y="3501392"/>
            <a:ext cx="4964965" cy="293827"/>
            <a:chOff x="6766214" y="3049980"/>
            <a:chExt cx="4964965" cy="293827"/>
          </a:xfrm>
        </p:grpSpPr>
        <p:pic>
          <p:nvPicPr>
            <p:cNvPr id="8" name="Picture 7"/>
            <p:cNvPicPr>
              <a:picLocks noChangeAspect="1"/>
            </p:cNvPicPr>
            <p:nvPr/>
          </p:nvPicPr>
          <p:blipFill rotWithShape="1">
            <a:blip r:embed="rId4"/>
            <a:srcRect r="66992"/>
            <a:stretch/>
          </p:blipFill>
          <p:spPr>
            <a:xfrm>
              <a:off x="6766214" y="3049980"/>
              <a:ext cx="398861" cy="269586"/>
            </a:xfrm>
            <a:prstGeom prst="rect">
              <a:avLst/>
            </a:prstGeom>
          </p:spPr>
        </p:pic>
        <p:sp>
          <p:nvSpPr>
            <p:cNvPr id="13" name="Rectangle 12"/>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https://aka.ms/ReactorYouTube</a:t>
              </a:r>
              <a:endParaRPr kumimoji="0" lang="en-US" sz="1400" b="0" i="0" u="none" strike="noStrike" kern="1200" cap="none" spc="0" normalizeH="0" baseline="0" noProof="0" dirty="0">
                <a:ln>
                  <a:noFill/>
                </a:ln>
                <a:solidFill>
                  <a:srgbClr val="FFFFFF"/>
                </a:solidFill>
                <a:effectLst/>
                <a:uLnTx/>
                <a:uFillTx/>
                <a:latin typeface="Segoe Pro" charset="0"/>
                <a:ea typeface="Segoe Pro" charset="0"/>
                <a:cs typeface="Segoe Pro" charset="0"/>
              </a:endParaRPr>
            </a:p>
          </p:txBody>
        </p:sp>
      </p:grpSp>
      <p:grpSp>
        <p:nvGrpSpPr>
          <p:cNvPr id="15" name="Group 14"/>
          <p:cNvGrpSpPr/>
          <p:nvPr/>
        </p:nvGrpSpPr>
        <p:grpSpPr>
          <a:xfrm>
            <a:off x="6229401" y="4381433"/>
            <a:ext cx="4937012" cy="293463"/>
            <a:chOff x="6794167" y="3617504"/>
            <a:chExt cx="4937012" cy="293463"/>
          </a:xfrm>
        </p:grpSpPr>
        <p:sp>
          <p:nvSpPr>
            <p:cNvPr id="10"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6794167" y="3643199"/>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4" name="Rectangle 13"/>
            <p:cNvSpPr/>
            <p:nvPr/>
          </p:nvSpPr>
          <p:spPr bwMode="auto">
            <a:xfrm>
              <a:off x="7306177" y="361750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aka.ms/</a:t>
              </a:r>
              <a:r>
                <a:rPr kumimoji="0" lang="en-US" sz="1400" b="0" i="0" u="none" strike="noStrike" kern="1200" cap="none" spc="0" normalizeH="0" baseline="0" noProof="0" err="1">
                  <a:ln>
                    <a:noFill/>
                  </a:ln>
                  <a:solidFill>
                    <a:srgbClr val="FFFFFF"/>
                  </a:solidFill>
                  <a:effectLst/>
                  <a:uLnTx/>
                  <a:uFillTx/>
                  <a:latin typeface="Segoe UI Semilight"/>
                  <a:ea typeface="+mn-ea"/>
                  <a:cs typeface="+mn-cs"/>
                </a:rPr>
                <a:t>ReactorEmailSignUp</a:t>
              </a:r>
              <a:endParaRPr kumimoji="0" lang="en-US" sz="1400" b="0" i="0" u="none" strike="noStrike" kern="1200" cap="none" spc="0" normalizeH="0" baseline="0" noProof="0">
                <a:ln>
                  <a:noFill/>
                </a:ln>
                <a:solidFill>
                  <a:srgbClr val="FFFFFF"/>
                </a:solidFill>
                <a:effectLst/>
                <a:uLnTx/>
                <a:uFillTx/>
                <a:latin typeface="Segoe Pro" charset="0"/>
                <a:ea typeface="Segoe Pro" charset="0"/>
                <a:cs typeface="Segoe Pro" charset="0"/>
              </a:endParaRPr>
            </a:p>
          </p:txBody>
        </p:sp>
      </p:gr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75000"/>
                    </a:srgbClr>
                  </a:solidFill>
                  <a:effectLst/>
                  <a:uLnTx/>
                  <a:uFillTx/>
                  <a:latin typeface="Segoe Pro" charset="0"/>
                  <a:ea typeface="Segoe Pro" charset="0"/>
                  <a:cs typeface="Segoe Pro" charset="0"/>
                </a:rPr>
                <a:t>https://www.meetup.com/pro/microsoft-reactor/</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pic>
        <p:nvPicPr>
          <p:cNvPr id="3" name="Picture 2">
            <a:extLst>
              <a:ext uri="{FF2B5EF4-FFF2-40B4-BE49-F238E27FC236}">
                <a16:creationId xmlns:a16="http://schemas.microsoft.com/office/drawing/2014/main" id="{6FE2A262-9F18-46F4-9D3F-A6F72518F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77" y="543956"/>
            <a:ext cx="3687741" cy="126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03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FA63D1D7-9B51-8914-B275-2A642214446E}"/>
              </a:ext>
            </a:extLst>
          </p:cNvPr>
          <p:cNvPicPr>
            <a:picLocks noChangeAspect="1"/>
          </p:cNvPicPr>
          <p:nvPr/>
        </p:nvPicPr>
        <p:blipFill rotWithShape="1">
          <a:blip r:embed="rId2"/>
          <a:srcRect t="9091" r="9091"/>
          <a:stretch/>
        </p:blipFill>
        <p:spPr>
          <a:xfrm>
            <a:off x="20" y="10"/>
            <a:ext cx="12191980" cy="6857990"/>
          </a:xfrm>
          <a:prstGeom prst="rect">
            <a:avLst/>
          </a:prstGeom>
        </p:spPr>
      </p:pic>
      <p:sp>
        <p:nvSpPr>
          <p:cNvPr id="16" name="Rectangle 1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EAF77-D54D-D252-D9DC-FDA74A1927DB}"/>
              </a:ext>
            </a:extLst>
          </p:cNvPr>
          <p:cNvSpPr>
            <a:spLocks noGrp="1"/>
          </p:cNvSpPr>
          <p:nvPr>
            <p:ph type="title"/>
          </p:nvPr>
        </p:nvSpPr>
        <p:spPr>
          <a:xfrm>
            <a:off x="499554" y="466294"/>
            <a:ext cx="6619811" cy="1344975"/>
          </a:xfrm>
        </p:spPr>
        <p:txBody>
          <a:bodyPr>
            <a:normAutofit/>
          </a:bodyPr>
          <a:lstStyle/>
          <a:p>
            <a:r>
              <a:rPr lang="en-US" sz="4000" dirty="0">
                <a:solidFill>
                  <a:schemeClr val="accent1">
                    <a:lumMod val="75000"/>
                  </a:schemeClr>
                </a:solidFill>
                <a:cs typeface="Calibri Light"/>
              </a:rPr>
              <a:t>Data Science</a:t>
            </a:r>
            <a:endParaRPr lang="en-US" sz="4000" dirty="0">
              <a:solidFill>
                <a:schemeClr val="accent1">
                  <a:lumMod val="75000"/>
                </a:schemeClr>
              </a:solidFill>
            </a:endParaRPr>
          </a:p>
        </p:txBody>
      </p:sp>
      <p:sp>
        <p:nvSpPr>
          <p:cNvPr id="3" name="Content Placeholder 2">
            <a:extLst>
              <a:ext uri="{FF2B5EF4-FFF2-40B4-BE49-F238E27FC236}">
                <a16:creationId xmlns:a16="http://schemas.microsoft.com/office/drawing/2014/main" id="{EE07FCD8-1829-54C6-2B30-497F489CB5FF}"/>
              </a:ext>
            </a:extLst>
          </p:cNvPr>
          <p:cNvSpPr>
            <a:spLocks noGrp="1"/>
          </p:cNvSpPr>
          <p:nvPr>
            <p:ph idx="1"/>
          </p:nvPr>
        </p:nvSpPr>
        <p:spPr>
          <a:xfrm>
            <a:off x="594110" y="1778863"/>
            <a:ext cx="6620505" cy="3773010"/>
          </a:xfrm>
        </p:spPr>
        <p:txBody>
          <a:bodyPr vert="horz" lIns="91440" tIns="45720" rIns="91440" bIns="45720" rtlCol="0">
            <a:noAutofit/>
          </a:bodyPr>
          <a:lstStyle/>
          <a:p>
            <a:pPr marL="0" indent="0">
              <a:buNone/>
            </a:pPr>
            <a:r>
              <a:rPr lang="en-US" sz="2000" b="1" dirty="0">
                <a:solidFill>
                  <a:schemeClr val="accent1">
                    <a:lumMod val="75000"/>
                  </a:schemeClr>
                </a:solidFill>
              </a:rPr>
              <a:t>Definition: </a:t>
            </a:r>
          </a:p>
          <a:p>
            <a:pPr marL="0" indent="0">
              <a:buNone/>
            </a:pPr>
            <a:r>
              <a:rPr lang="en-US" sz="2000" dirty="0"/>
              <a:t>- Data science is the domain of study that deals with vast volumes of data using modern tools and techniques to find unseen patterns, derive meaningful information, and make business decisions. Data science uses complex machine learning algorithms to build predictive models.</a:t>
            </a:r>
          </a:p>
          <a:p>
            <a:pPr marL="0" indent="0">
              <a:buNone/>
            </a:pPr>
            <a:endParaRPr lang="en-US" sz="2000" b="1" dirty="0"/>
          </a:p>
          <a:p>
            <a:pPr marL="0" indent="0">
              <a:buNone/>
            </a:pPr>
            <a:r>
              <a:rPr lang="en-US" sz="2000" b="1" dirty="0">
                <a:solidFill>
                  <a:schemeClr val="accent1">
                    <a:lumMod val="75000"/>
                  </a:schemeClr>
                </a:solidFill>
              </a:rPr>
              <a:t>Goal: </a:t>
            </a:r>
          </a:p>
          <a:p>
            <a:pPr marL="0" indent="0">
              <a:buNone/>
            </a:pPr>
            <a:r>
              <a:rPr lang="en-US" sz="2000" dirty="0"/>
              <a:t>- To construct the means for extracting business-focused insights from data. </a:t>
            </a:r>
          </a:p>
          <a:p>
            <a:pPr marL="0" indent="0">
              <a:buNone/>
            </a:pPr>
            <a:r>
              <a:rPr lang="en-US" sz="2000" dirty="0"/>
              <a:t>- This requires an understanding of how value and information flows in a business, and the ability to use that understanding to identify business opportunities.</a:t>
            </a:r>
          </a:p>
        </p:txBody>
      </p:sp>
    </p:spTree>
    <p:extLst>
      <p:ext uri="{BB962C8B-B14F-4D97-AF65-F5344CB8AC3E}">
        <p14:creationId xmlns:p14="http://schemas.microsoft.com/office/powerpoint/2010/main" val="376940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0FFC5F-7E3C-67B0-F0F4-73C0D27F66EE}"/>
              </a:ext>
            </a:extLst>
          </p:cNvPr>
          <p:cNvPicPr>
            <a:picLocks noChangeAspect="1"/>
          </p:cNvPicPr>
          <p:nvPr/>
        </p:nvPicPr>
        <p:blipFill rotWithShape="1">
          <a:blip r:embed="rId2">
            <a:duotone>
              <a:schemeClr val="bg2">
                <a:shade val="45000"/>
                <a:satMod val="135000"/>
              </a:schemeClr>
              <a:prstClr val="white"/>
            </a:duotone>
          </a:blip>
          <a:srcRect t="3859" b="1187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932A4AB-7E71-23B3-504C-43993BCB17E6}"/>
              </a:ext>
            </a:extLst>
          </p:cNvPr>
          <p:cNvGraphicFramePr>
            <a:graphicFrameLocks noGrp="1"/>
          </p:cNvGraphicFramePr>
          <p:nvPr>
            <p:ph idx="1"/>
            <p:extLst>
              <p:ext uri="{D42A27DB-BD31-4B8C-83A1-F6EECF244321}">
                <p14:modId xmlns:p14="http://schemas.microsoft.com/office/powerpoint/2010/main" val="186424455"/>
              </p:ext>
            </p:extLst>
          </p:nvPr>
        </p:nvGraphicFramePr>
        <p:xfrm>
          <a:off x="838199" y="876300"/>
          <a:ext cx="10877551" cy="5300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43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250" dirty="0">
                <a:latin typeface="Segoe UI"/>
                <a:cs typeface="Segoe UI"/>
              </a:rPr>
              <a:t>Data Science lifecycle</a:t>
            </a:r>
            <a:endParaRPr lang="en-US" dirty="0"/>
          </a:p>
        </p:txBody>
      </p:sp>
    </p:spTree>
    <p:extLst>
      <p:ext uri="{BB962C8B-B14F-4D97-AF65-F5344CB8AC3E}">
        <p14:creationId xmlns:p14="http://schemas.microsoft.com/office/powerpoint/2010/main" val="174524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1B95-E39E-E68A-4578-228002975669}"/>
              </a:ext>
            </a:extLst>
          </p:cNvPr>
          <p:cNvSpPr>
            <a:spLocks noGrp="1"/>
          </p:cNvSpPr>
          <p:nvPr>
            <p:ph type="title"/>
          </p:nvPr>
        </p:nvSpPr>
        <p:spPr/>
        <p:txBody>
          <a:bodyPr>
            <a:normAutofit/>
          </a:bodyPr>
          <a:lstStyle/>
          <a:p>
            <a:r>
              <a:rPr lang="en-US" dirty="0">
                <a:cs typeface="Calibri Light"/>
              </a:rPr>
              <a:t>Data Science lifecycle</a:t>
            </a:r>
            <a:endParaRPr lang="en-US" dirty="0"/>
          </a:p>
        </p:txBody>
      </p:sp>
      <p:pic>
        <p:nvPicPr>
          <p:cNvPr id="4" name="Content Placeholder 3">
            <a:extLst>
              <a:ext uri="{FF2B5EF4-FFF2-40B4-BE49-F238E27FC236}">
                <a16:creationId xmlns:a16="http://schemas.microsoft.com/office/drawing/2014/main" id="{3425F3C9-1C2C-BAF9-0031-F7D4C5AF9DB2}"/>
              </a:ext>
            </a:extLst>
          </p:cNvPr>
          <p:cNvPicPr>
            <a:picLocks noGrp="1" noChangeAspect="1"/>
          </p:cNvPicPr>
          <p:nvPr>
            <p:ph idx="1"/>
          </p:nvPr>
        </p:nvPicPr>
        <p:blipFill>
          <a:blip r:embed="rId2"/>
          <a:stretch>
            <a:fillRect/>
          </a:stretch>
        </p:blipFill>
        <p:spPr>
          <a:xfrm>
            <a:off x="2330001" y="1616075"/>
            <a:ext cx="7531998" cy="5027613"/>
          </a:xfrm>
          <a:prstGeom prst="rect">
            <a:avLst/>
          </a:prstGeom>
        </p:spPr>
      </p:pic>
      <p:sp>
        <p:nvSpPr>
          <p:cNvPr id="3" name="Rectangle 2">
            <a:extLst>
              <a:ext uri="{FF2B5EF4-FFF2-40B4-BE49-F238E27FC236}">
                <a16:creationId xmlns:a16="http://schemas.microsoft.com/office/drawing/2014/main" id="{2EEBEFD6-A95E-0E5F-1BC4-D1B465802E84}"/>
              </a:ext>
            </a:extLst>
          </p:cNvPr>
          <p:cNvSpPr/>
          <p:nvPr/>
        </p:nvSpPr>
        <p:spPr>
          <a:xfrm>
            <a:off x="4495800" y="6391275"/>
            <a:ext cx="2466975" cy="390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15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20866-4D43-5116-6B07-3E484872C058}"/>
              </a:ext>
            </a:extLst>
          </p:cNvPr>
          <p:cNvSpPr>
            <a:spLocks noGrp="1"/>
          </p:cNvSpPr>
          <p:nvPr>
            <p:ph idx="1"/>
          </p:nvPr>
        </p:nvSpPr>
        <p:spPr/>
        <p:txBody>
          <a:bodyPr vert="horz" lIns="91440" tIns="45720" rIns="91440" bIns="45720" rtlCol="0" anchor="t">
            <a:normAutofit/>
          </a:bodyPr>
          <a:lstStyle/>
          <a:p>
            <a:r>
              <a:rPr lang="en-US" dirty="0">
                <a:cs typeface="Calibri"/>
              </a:rPr>
              <a:t>Many organizations and individuals talk about data science projects and products, but only a handful understand the steps involved in building a data science product or model. One thing I’ve come to discover so far is that only a few organizations have the appropriate infrastructure for data science. The majority of modern enterprises need to undergo significant transformations to benefit from data science.</a:t>
            </a:r>
          </a:p>
          <a:p>
            <a:pPr marL="0" indent="0">
              <a:buNone/>
            </a:pPr>
            <a:br>
              <a:rPr lang="en-US" dirty="0"/>
            </a:br>
            <a:endParaRPr lang="en-US" dirty="0">
              <a:cs typeface="Calibri" panose="020F0502020204030204"/>
            </a:endParaRPr>
          </a:p>
        </p:txBody>
      </p:sp>
    </p:spTree>
    <p:extLst>
      <p:ext uri="{BB962C8B-B14F-4D97-AF65-F5344CB8AC3E}">
        <p14:creationId xmlns:p14="http://schemas.microsoft.com/office/powerpoint/2010/main" val="2638575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abb97baf-a8c1-47d7-aa53-526297abeaed">
      <Terms xmlns="http://schemas.microsoft.com/office/infopath/2007/PartnerControls"/>
    </lcf76f155ced4ddcb4097134ff3c332f>
    <_ip_UnifiedCompliancePolicyProperties xmlns="http://schemas.microsoft.com/sharepoint/v3" xsi:nil="true"/>
    <PublishingExpirationDate xmlns="http://schemas.microsoft.com/sharepoint/v3" xsi:nil="true"/>
    <PublishingStartDate xmlns="http://schemas.microsoft.com/sharepoint/v3" xsi:nil="true"/>
    <MediaServiceKeyPoints xmlns="abb97baf-a8c1-47d7-aa53-526297abeaed" xsi:nil="true"/>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0C07E349D46F4E81778B372FF6BB69" ma:contentTypeVersion="21" ma:contentTypeDescription="Create a new document." ma:contentTypeScope="" ma:versionID="81e99e93f54da00d66ed37eb80e5e652">
  <xsd:schema xmlns:xsd="http://www.w3.org/2001/XMLSchema" xmlns:xs="http://www.w3.org/2001/XMLSchema" xmlns:p="http://schemas.microsoft.com/office/2006/metadata/properties" xmlns:ns1="http://schemas.microsoft.com/sharepoint/v3" xmlns:ns2="abb97baf-a8c1-47d7-aa53-526297abeaed" xmlns:ns3="496f9030-4ae6-4d87-853b-6ca1f4d6f3cc" xmlns:ns4="230e9df3-be65-4c73-a93b-d1236ebd677e" targetNamespace="http://schemas.microsoft.com/office/2006/metadata/properties" ma:root="true" ma:fieldsID="892358fb65ab099c4090191bcbf6bb52" ns1:_="" ns2:_="" ns3:_="" ns4:_="">
    <xsd:import namespace="http://schemas.microsoft.com/sharepoint/v3"/>
    <xsd:import namespace="abb97baf-a8c1-47d7-aa53-526297abeaed"/>
    <xsd:import namespace="496f9030-4ae6-4d87-853b-6ca1f4d6f3cc"/>
    <xsd:import namespace="230e9df3-be65-4c73-a93b-d1236ebd677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KeyPoints" minOccurs="0"/>
                <xsd:element ref="ns2:MediaServiceKeyPoints"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b97baf-a8c1-47d7-aa53-526297abea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6" nillable="true" ma:displayName="Length (seconds)" ma:internalName="MediaLengthInSeconds" ma:readOnly="true">
      <xsd:simpleType>
        <xsd:restriction base="dms:Unknown"/>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hidden="true" ma:internalName="LastSharedByUser" ma:readOnly="true">
      <xsd:simpleType>
        <xsd:restriction base="dms:Note"/>
      </xsd:simpleType>
    </xsd:element>
    <xsd:element name="LastSharedByTime" ma:index="18"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9" nillable="true" ma:displayName="Taxonomy Catch All Column" ma:hidden="true" ma:list="{ddbe01d7-c23c-41c8-b92b-8850bcc05f28}" ma:internalName="TaxCatchAll" ma:showField="CatchAllData" ma:web="496f9030-4ae6-4d87-853b-6ca1f4d6f3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EFE7E8-776E-453B-A715-D7C15EC4629B}">
  <ds:schemaRefs>
    <ds:schemaRef ds:uri="http://schemas.microsoft.com/sharepoint/v3/contenttype/forms"/>
  </ds:schemaRefs>
</ds:datastoreItem>
</file>

<file path=customXml/itemProps2.xml><?xml version="1.0" encoding="utf-8"?>
<ds:datastoreItem xmlns:ds="http://schemas.openxmlformats.org/officeDocument/2006/customXml" ds:itemID="{DBAE73F2-1204-400A-90A6-FCB5C44DBBD3}">
  <ds:schemaRefs>
    <ds:schemaRef ds:uri="http://schemas.microsoft.com/office/2006/metadata/properties"/>
    <ds:schemaRef ds:uri="http://schemas.microsoft.com/office/infopath/2007/PartnerControls"/>
    <ds:schemaRef ds:uri="http://schemas.microsoft.com/sharepoint/v3"/>
    <ds:schemaRef ds:uri="abb97baf-a8c1-47d7-aa53-526297abeaed"/>
    <ds:schemaRef ds:uri="230e9df3-be65-4c73-a93b-d1236ebd677e"/>
  </ds:schemaRefs>
</ds:datastoreItem>
</file>

<file path=customXml/itemProps3.xml><?xml version="1.0" encoding="utf-8"?>
<ds:datastoreItem xmlns:ds="http://schemas.openxmlformats.org/officeDocument/2006/customXml" ds:itemID="{60E93948-C31E-4C0D-A144-AE441925D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b97baf-a8c1-47d7-aa53-526297abeaed"/>
    <ds:schemaRef ds:uri="496f9030-4ae6-4d87-853b-6ca1f4d6f3c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1121</TotalTime>
  <Words>3111</Words>
  <Application>Microsoft Office PowerPoint</Application>
  <PresentationFormat>Widescreen</PresentationFormat>
  <Paragraphs>232</Paragraphs>
  <Slides>46</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Arial</vt:lpstr>
      <vt:lpstr>Calibri</vt:lpstr>
      <vt:lpstr>Calibri Light</vt:lpstr>
      <vt:lpstr>Corbel</vt:lpstr>
      <vt:lpstr>Segoe Pro</vt:lpstr>
      <vt:lpstr>Segoe UI</vt:lpstr>
      <vt:lpstr>Segoe UI Light</vt:lpstr>
      <vt:lpstr>Segoe UI Semibold</vt:lpstr>
      <vt:lpstr>Segoe UI Semilight</vt:lpstr>
      <vt:lpstr>Wingdings</vt:lpstr>
      <vt:lpstr>Office Theme</vt:lpstr>
      <vt:lpstr>Depth</vt:lpstr>
      <vt:lpstr>PowerPoint Presentation</vt:lpstr>
      <vt:lpstr>Our Code of Conduct </vt:lpstr>
      <vt:lpstr>Speaker Bio</vt:lpstr>
      <vt:lpstr>Learning Objectives</vt:lpstr>
      <vt:lpstr>Data Science</vt:lpstr>
      <vt:lpstr>PowerPoint Presentation</vt:lpstr>
      <vt:lpstr>Data Science lifecycle</vt:lpstr>
      <vt:lpstr>Data Science lifecycle</vt:lpstr>
      <vt:lpstr>PowerPoint Presentation</vt:lpstr>
      <vt:lpstr>Let’s explore each stage in the data science lifecycle</vt:lpstr>
      <vt:lpstr>1) Understand the Business Problem/ Define the objective</vt:lpstr>
      <vt:lpstr>2) Data Collection</vt:lpstr>
      <vt:lpstr>Resources to find datasets:</vt:lpstr>
      <vt:lpstr>3) Data Cleaning &amp; Preprocessing</vt:lpstr>
      <vt:lpstr>4) Exploratory Data Analysis (EDA)</vt:lpstr>
      <vt:lpstr>5) Model Building and Evaluation</vt:lpstr>
      <vt:lpstr>6) Communicating Model Results</vt:lpstr>
      <vt:lpstr>7) Model Deployment and Maintenance</vt:lpstr>
      <vt:lpstr>Today, we will focus on the first stage in the Data Science lifecycle together – Data cleaning &amp; preprocessing</vt:lpstr>
      <vt:lpstr>Intro</vt:lpstr>
      <vt:lpstr>What is Data Cleaning?</vt:lpstr>
      <vt:lpstr>What is Data Cleaning?</vt:lpstr>
      <vt:lpstr>“Garbage in, Garbage out”</vt:lpstr>
      <vt:lpstr>What is involved in data cleaning?</vt:lpstr>
      <vt:lpstr>PowerPoint Presentation</vt:lpstr>
      <vt:lpstr> </vt:lpstr>
      <vt:lpstr>Step 1: Remove duplicates or irrelevant observations</vt:lpstr>
      <vt:lpstr>Step 2: Fix structural errors</vt:lpstr>
      <vt:lpstr>Step 3: Filter unwanted outliers</vt:lpstr>
      <vt:lpstr>Step 4: Handle missing/NULL values</vt:lpstr>
      <vt:lpstr>Step 5: Normalization</vt:lpstr>
      <vt:lpstr>Step 6: Converting categorical features into numerical values</vt:lpstr>
      <vt:lpstr>Step 7: Validation &amp; QA</vt:lpstr>
      <vt:lpstr>PowerPoint Presentation</vt:lpstr>
      <vt:lpstr>PowerPoint Presentation</vt:lpstr>
      <vt:lpstr>Tips – Data Cleaning</vt:lpstr>
      <vt:lpstr>PowerPoint Presentation</vt:lpstr>
      <vt:lpstr>Create the right process and use it consistently</vt:lpstr>
      <vt:lpstr>Use tools</vt:lpstr>
      <vt:lpstr>Pay attention to errors &amp; track where dirty data comes from</vt:lpstr>
      <vt:lpstr>Example: Medical Insurance cost prediction</vt:lpstr>
      <vt:lpstr>Further learning/resources</vt:lpstr>
      <vt:lpstr>Recap</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 &amp; preprocessing</dc:title>
  <dc:creator>Hadeel Shubair (COLLABERA INC)</dc:creator>
  <cp:lastModifiedBy>Hadeel Shubair (COLLABERA INC)</cp:lastModifiedBy>
  <cp:revision>535</cp:revision>
  <dcterms:created xsi:type="dcterms:W3CDTF">2022-07-17T10:00:40Z</dcterms:created>
  <dcterms:modified xsi:type="dcterms:W3CDTF">2022-08-12T06:51:07Z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0x0101003C0C07E349D46F4E81778B372FF6BB69</vt:lpwstr>
  </property>
  <property fmtid="{D5CDD505-2E9C-101B-9397-08002B2CF9AE}" pid="3" name="MediaServiceImageTags">
    <vt:lpwstr/>
  </property>
</Properties>
</file>